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3" r:id="rId2"/>
    <p:sldMasterId id="2147483704" r:id="rId3"/>
  </p:sldMasterIdLst>
  <p:notesMasterIdLst>
    <p:notesMasterId r:id="rId67"/>
  </p:notesMasterIdLst>
  <p:handoutMasterIdLst>
    <p:handoutMasterId r:id="rId68"/>
  </p:handoutMasterIdLst>
  <p:sldIdLst>
    <p:sldId id="441" r:id="rId4"/>
    <p:sldId id="488" r:id="rId5"/>
    <p:sldId id="494" r:id="rId6"/>
    <p:sldId id="495" r:id="rId7"/>
    <p:sldId id="496" r:id="rId8"/>
    <p:sldId id="471" r:id="rId9"/>
    <p:sldId id="472" r:id="rId10"/>
    <p:sldId id="473" r:id="rId11"/>
    <p:sldId id="475" r:id="rId12"/>
    <p:sldId id="476" r:id="rId13"/>
    <p:sldId id="564" r:id="rId14"/>
    <p:sldId id="366" r:id="rId15"/>
    <p:sldId id="455" r:id="rId16"/>
    <p:sldId id="347" r:id="rId17"/>
    <p:sldId id="453" r:id="rId18"/>
    <p:sldId id="450" r:id="rId19"/>
    <p:sldId id="459" r:id="rId20"/>
    <p:sldId id="565" r:id="rId21"/>
    <p:sldId id="555" r:id="rId22"/>
    <p:sldId id="558" r:id="rId23"/>
    <p:sldId id="508" r:id="rId24"/>
    <p:sldId id="572" r:id="rId25"/>
    <p:sldId id="568" r:id="rId26"/>
    <p:sldId id="513" r:id="rId27"/>
    <p:sldId id="514" r:id="rId28"/>
    <p:sldId id="574" r:id="rId29"/>
    <p:sldId id="591" r:id="rId30"/>
    <p:sldId id="592" r:id="rId31"/>
    <p:sldId id="593" r:id="rId32"/>
    <p:sldId id="594" r:id="rId33"/>
    <p:sldId id="595" r:id="rId34"/>
    <p:sldId id="596" r:id="rId35"/>
    <p:sldId id="597" r:id="rId36"/>
    <p:sldId id="573" r:id="rId37"/>
    <p:sldId id="516" r:id="rId38"/>
    <p:sldId id="517" r:id="rId39"/>
    <p:sldId id="518" r:id="rId40"/>
    <p:sldId id="575" r:id="rId41"/>
    <p:sldId id="520" r:id="rId42"/>
    <p:sldId id="566" r:id="rId43"/>
    <p:sldId id="569" r:id="rId44"/>
    <p:sldId id="578" r:id="rId45"/>
    <p:sldId id="580" r:id="rId46"/>
    <p:sldId id="581" r:id="rId47"/>
    <p:sldId id="582" r:id="rId48"/>
    <p:sldId id="585" r:id="rId49"/>
    <p:sldId id="586" r:id="rId50"/>
    <p:sldId id="589" r:id="rId51"/>
    <p:sldId id="590" r:id="rId52"/>
    <p:sldId id="570" r:id="rId53"/>
    <p:sldId id="522" r:id="rId54"/>
    <p:sldId id="524" r:id="rId55"/>
    <p:sldId id="525" r:id="rId56"/>
    <p:sldId id="526" r:id="rId57"/>
    <p:sldId id="527" r:id="rId58"/>
    <p:sldId id="528" r:id="rId59"/>
    <p:sldId id="529" r:id="rId60"/>
    <p:sldId id="530" r:id="rId61"/>
    <p:sldId id="523" r:id="rId62"/>
    <p:sldId id="531" r:id="rId63"/>
    <p:sldId id="448" r:id="rId64"/>
    <p:sldId id="571" r:id="rId65"/>
    <p:sldId id="364" r:id="rId6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8" clrIdx="0">
    <p:extLst/>
  </p:cmAuthor>
  <p:cmAuthor id="3" name="Microsoft Office User" initials="Office"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2" autoAdjust="0"/>
    <p:restoredTop sz="86352" autoAdjust="0"/>
  </p:normalViewPr>
  <p:slideViewPr>
    <p:cSldViewPr snapToGrid="0" snapToObjects="1">
      <p:cViewPr varScale="1">
        <p:scale>
          <a:sx n="92" d="100"/>
          <a:sy n="92" d="100"/>
        </p:scale>
        <p:origin x="952" y="72"/>
      </p:cViewPr>
      <p:guideLst>
        <p:guide orient="horz" pos="2160"/>
        <p:guide pos="2880"/>
      </p:guideLst>
    </p:cSldViewPr>
  </p:slideViewPr>
  <p:outlineViewPr>
    <p:cViewPr>
      <p:scale>
        <a:sx n="33" d="100"/>
        <a:sy n="33" d="100"/>
      </p:scale>
      <p:origin x="0" y="-40992"/>
    </p:cViewPr>
  </p:outlineViewPr>
  <p:notesTextViewPr>
    <p:cViewPr>
      <p:scale>
        <a:sx n="100" d="100"/>
        <a:sy n="100" d="100"/>
      </p:scale>
      <p:origin x="0" y="0"/>
    </p:cViewPr>
  </p:notesTextViewPr>
  <p:sorterViewPr>
    <p:cViewPr>
      <p:scale>
        <a:sx n="150" d="100"/>
        <a:sy n="150" d="100"/>
      </p:scale>
      <p:origin x="0" y="1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4F8101A-CB98-4DCE-9C73-E6FB2456A1C7}" type="datetimeFigureOut">
              <a:rPr lang="en-US" smtClean="0"/>
              <a:t>11/9/2018</a:t>
            </a:fld>
            <a:endParaRPr lang="en-US"/>
          </a:p>
        </p:txBody>
      </p:sp>
      <p:sp>
        <p:nvSpPr>
          <p:cNvPr id="4" name="フッター プレースホルダー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359D10B-4ED8-4A87-A477-C9F7D5CD25B8}" type="slidenum">
              <a:rPr lang="en-US" smtClean="0"/>
              <a:t>‹#›</a:t>
            </a:fld>
            <a:endParaRPr lang="en-US"/>
          </a:p>
        </p:txBody>
      </p:sp>
    </p:spTree>
    <p:extLst>
      <p:ext uri="{BB962C8B-B14F-4D97-AF65-F5344CB8AC3E}">
        <p14:creationId xmlns:p14="http://schemas.microsoft.com/office/powerpoint/2010/main" val="62845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7BF79D7-4642-C040-B61B-7ADAC3B1BC1E}" type="datetimeFigureOut">
              <a:rPr lang="en-US" smtClean="0"/>
              <a:t>11/9/2018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A874CE0-4909-6048-B317-2721B0FEF0DC}" type="slidenum">
              <a:rPr lang="en-US" smtClean="0"/>
              <a:t>‹#›</a:t>
            </a:fld>
            <a:endParaRPr lang="en-US"/>
          </a:p>
        </p:txBody>
      </p:sp>
    </p:spTree>
    <p:extLst>
      <p:ext uri="{BB962C8B-B14F-4D97-AF65-F5344CB8AC3E}">
        <p14:creationId xmlns:p14="http://schemas.microsoft.com/office/powerpoint/2010/main" val="1240051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3DA1E9E-385B-4FEC-99C3-D9A27784B7D1}"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89277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はぶ　</a:t>
            </a:r>
            <a:endParaRPr lang="en-US" dirty="0"/>
          </a:p>
        </p:txBody>
      </p:sp>
      <p:sp>
        <p:nvSpPr>
          <p:cNvPr id="4" name="スライド番号プレースホルダー 3"/>
          <p:cNvSpPr>
            <a:spLocks noGrp="1"/>
          </p:cNvSpPr>
          <p:nvPr>
            <p:ph type="sldNum" sz="quarter" idx="10"/>
          </p:nvPr>
        </p:nvSpPr>
        <p:spPr/>
        <p:txBody>
          <a:bodyPr/>
          <a:lstStyle/>
          <a:p>
            <a:fld id="{DA874CE0-4909-6048-B317-2721B0FEF0DC}" type="slidenum">
              <a:rPr lang="en-US" smtClean="0"/>
              <a:t>16</a:t>
            </a:fld>
            <a:endParaRPr lang="en-US"/>
          </a:p>
        </p:txBody>
      </p:sp>
    </p:spTree>
    <p:extLst>
      <p:ext uri="{BB962C8B-B14F-4D97-AF65-F5344CB8AC3E}">
        <p14:creationId xmlns:p14="http://schemas.microsoft.com/office/powerpoint/2010/main" val="4349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資質・能力の育成を目指す 主体的・対話的で深い学びのイメージ図</a:t>
            </a:r>
            <a:endParaRPr lang="en-US" altLang="ja-JP" dirty="0" smtClean="0"/>
          </a:p>
          <a:p>
            <a:endParaRPr lang="en-US" altLang="ja-JP" sz="1300" dirty="0"/>
          </a:p>
          <a:p>
            <a:r>
              <a:rPr lang="ja-JP" altLang="en-US" sz="1300" dirty="0"/>
              <a:t>ピクトグラムは、その授業で実現された主な姿</a:t>
            </a:r>
            <a:endParaRPr lang="en-US" dirty="0" smtClean="0"/>
          </a:p>
          <a:p>
            <a:endParaRPr lang="en-US" dirty="0" smtClean="0"/>
          </a:p>
          <a:p>
            <a:r>
              <a:rPr lang="ja-JP" altLang="en-US" dirty="0" smtClean="0"/>
              <a:t>子どもたちが問いを立てることの注目</a:t>
            </a:r>
            <a:endParaRPr lang="en-US" dirty="0" smtClean="0"/>
          </a:p>
          <a:p>
            <a:r>
              <a:rPr lang="ja-JP" altLang="en-US" dirty="0" smtClean="0"/>
              <a:t>子どもたちが問いを立てるようになる手法の一つとして、</a:t>
            </a:r>
            <a:r>
              <a:rPr lang="en-US" altLang="ja-JP" dirty="0" smtClean="0"/>
              <a:t>QFT</a:t>
            </a:r>
            <a:endParaRPr lang="en-US" dirty="0"/>
          </a:p>
        </p:txBody>
      </p:sp>
      <p:sp>
        <p:nvSpPr>
          <p:cNvPr id="4" name="スライド番号プレースホルダー 3"/>
          <p:cNvSpPr>
            <a:spLocks noGrp="1"/>
          </p:cNvSpPr>
          <p:nvPr>
            <p:ph type="sldNum" sz="quarter" idx="10"/>
          </p:nvPr>
        </p:nvSpPr>
        <p:spPr/>
        <p:txBody>
          <a:bodyPr/>
          <a:lstStyle/>
          <a:p>
            <a:fld id="{DA874CE0-4909-6048-B317-2721B0FEF0DC}" type="slidenum">
              <a:rPr lang="en-US" smtClean="0"/>
              <a:t>17</a:t>
            </a:fld>
            <a:endParaRPr lang="en-US"/>
          </a:p>
        </p:txBody>
      </p:sp>
    </p:spTree>
    <p:extLst>
      <p:ext uri="{BB962C8B-B14F-4D97-AF65-F5344CB8AC3E}">
        <p14:creationId xmlns:p14="http://schemas.microsoft.com/office/powerpoint/2010/main" val="2187810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RQI</a:t>
            </a:r>
            <a:r>
              <a:rPr lang="ja-JP" altLang="en-US" dirty="0" smtClean="0"/>
              <a:t>についてご紹介させていただいたので、内容に映っていきたいと思います。</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18</a:t>
            </a:fld>
            <a:endParaRPr lang="en-US"/>
          </a:p>
        </p:txBody>
      </p:sp>
    </p:spTree>
    <p:extLst>
      <p:ext uri="{BB962C8B-B14F-4D97-AF65-F5344CB8AC3E}">
        <p14:creationId xmlns:p14="http://schemas.microsoft.com/office/powerpoint/2010/main" val="362547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868" name="Shape 868"/>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97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of the lesson plan workbook </a:t>
            </a:r>
          </a:p>
        </p:txBody>
      </p:sp>
      <p:sp>
        <p:nvSpPr>
          <p:cNvPr id="4" name="Slide Number Placeholder 3"/>
          <p:cNvSpPr>
            <a:spLocks noGrp="1"/>
          </p:cNvSpPr>
          <p:nvPr>
            <p:ph type="sldNum" sz="quarter" idx="10"/>
          </p:nvPr>
        </p:nvSpPr>
        <p:spPr/>
        <p:txBody>
          <a:bodyPr/>
          <a:lstStyle/>
          <a:p>
            <a:fld id="{3986A0CD-AB06-A449-B293-440995FB6042}" type="slidenum">
              <a:rPr lang="en-US" smtClean="0"/>
              <a:t>21</a:t>
            </a:fld>
            <a:endParaRPr lang="en-US"/>
          </a:p>
        </p:txBody>
      </p:sp>
    </p:spTree>
    <p:extLst>
      <p:ext uri="{BB962C8B-B14F-4D97-AF65-F5344CB8AC3E}">
        <p14:creationId xmlns:p14="http://schemas.microsoft.com/office/powerpoint/2010/main" val="358353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044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88257" indent="-303176">
              <a:defRPr>
                <a:solidFill>
                  <a:schemeClr val="tx1"/>
                </a:solidFill>
                <a:latin typeface="Rockwell" charset="0"/>
                <a:ea typeface="MS PGothic" charset="0"/>
                <a:cs typeface="MS PGothic" charset="0"/>
              </a:defRPr>
            </a:lvl2pPr>
            <a:lvl3pPr marL="1212703" indent="-242540">
              <a:defRPr>
                <a:solidFill>
                  <a:schemeClr val="tx1"/>
                </a:solidFill>
                <a:latin typeface="Rockwell" charset="0"/>
                <a:ea typeface="MS PGothic" charset="0"/>
                <a:cs typeface="MS PGothic" charset="0"/>
              </a:defRPr>
            </a:lvl3pPr>
            <a:lvl4pPr marL="1697785" indent="-242540">
              <a:defRPr>
                <a:solidFill>
                  <a:schemeClr val="tx1"/>
                </a:solidFill>
                <a:latin typeface="Rockwell" charset="0"/>
                <a:ea typeface="MS PGothic" charset="0"/>
                <a:cs typeface="MS PGothic" charset="0"/>
              </a:defRPr>
            </a:lvl4pPr>
            <a:lvl5pPr marL="2182866" indent="-242540">
              <a:defRPr>
                <a:solidFill>
                  <a:schemeClr val="tx1"/>
                </a:solidFill>
                <a:latin typeface="Rockwell" charset="0"/>
                <a:ea typeface="MS PGothic" charset="0"/>
                <a:cs typeface="MS PGothic" charset="0"/>
              </a:defRPr>
            </a:lvl5pPr>
            <a:lvl6pPr marL="2667947" indent="-242540" eaLnBrk="0" fontAlgn="base" hangingPunct="0">
              <a:spcBef>
                <a:spcPct val="0"/>
              </a:spcBef>
              <a:spcAft>
                <a:spcPct val="0"/>
              </a:spcAft>
              <a:defRPr>
                <a:solidFill>
                  <a:schemeClr val="tx1"/>
                </a:solidFill>
                <a:latin typeface="Rockwell" charset="0"/>
                <a:ea typeface="MS PGothic" charset="0"/>
                <a:cs typeface="MS PGothic" charset="0"/>
              </a:defRPr>
            </a:lvl6pPr>
            <a:lvl7pPr marL="3153028" indent="-242540" eaLnBrk="0" fontAlgn="base" hangingPunct="0">
              <a:spcBef>
                <a:spcPct val="0"/>
              </a:spcBef>
              <a:spcAft>
                <a:spcPct val="0"/>
              </a:spcAft>
              <a:defRPr>
                <a:solidFill>
                  <a:schemeClr val="tx1"/>
                </a:solidFill>
                <a:latin typeface="Rockwell" charset="0"/>
                <a:ea typeface="MS PGothic" charset="0"/>
                <a:cs typeface="MS PGothic" charset="0"/>
              </a:defRPr>
            </a:lvl7pPr>
            <a:lvl8pPr marL="3638110" indent="-242540" eaLnBrk="0" fontAlgn="base" hangingPunct="0">
              <a:spcBef>
                <a:spcPct val="0"/>
              </a:spcBef>
              <a:spcAft>
                <a:spcPct val="0"/>
              </a:spcAft>
              <a:defRPr>
                <a:solidFill>
                  <a:schemeClr val="tx1"/>
                </a:solidFill>
                <a:latin typeface="Rockwell" charset="0"/>
                <a:ea typeface="MS PGothic" charset="0"/>
                <a:cs typeface="MS PGothic" charset="0"/>
              </a:defRPr>
            </a:lvl8pPr>
            <a:lvl9pPr marL="4123192" indent="-242540" eaLnBrk="0" fontAlgn="base" hangingPunct="0">
              <a:spcBef>
                <a:spcPct val="0"/>
              </a:spcBef>
              <a:spcAft>
                <a:spcPct val="0"/>
              </a:spcAft>
              <a:defRPr>
                <a:solidFill>
                  <a:schemeClr val="tx1"/>
                </a:solidFill>
                <a:latin typeface="Rockwell" charset="0"/>
                <a:ea typeface="MS PGothic" charset="0"/>
                <a:cs typeface="MS PGothic" charset="0"/>
              </a:defRPr>
            </a:lvl9pPr>
          </a:lstStyle>
          <a:p>
            <a:fld id="{EFA0884B-6978-FB42-9167-D0C0F66C69AC}" type="slidenum">
              <a:rPr lang="en-US">
                <a:latin typeface="Calibri" charset="0"/>
              </a:rPr>
              <a:pPr/>
              <a:t>24</a:t>
            </a:fld>
            <a:endParaRPr lang="en-US">
              <a:latin typeface="Calibri" charset="0"/>
            </a:endParaRPr>
          </a:p>
        </p:txBody>
      </p:sp>
    </p:spTree>
    <p:extLst>
      <p:ext uri="{BB962C8B-B14F-4D97-AF65-F5344CB8AC3E}">
        <p14:creationId xmlns:p14="http://schemas.microsoft.com/office/powerpoint/2010/main" val="167500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DA874CE0-4909-6048-B317-2721B0FEF0DC}" type="slidenum">
              <a:rPr lang="en-US" smtClean="0"/>
              <a:t>25</a:t>
            </a:fld>
            <a:endParaRPr lang="en-US"/>
          </a:p>
        </p:txBody>
      </p:sp>
    </p:spTree>
    <p:extLst>
      <p:ext uri="{BB962C8B-B14F-4D97-AF65-F5344CB8AC3E}">
        <p14:creationId xmlns:p14="http://schemas.microsoft.com/office/powerpoint/2010/main" val="329528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b="1" dirty="0">
                <a:solidFill>
                  <a:schemeClr val="tx1"/>
                </a:solidFill>
                <a:latin typeface="Rockwell" charset="0"/>
                <a:ea typeface="Rockwell" charset="0"/>
                <a:cs typeface="Rockwell" charset="0"/>
              </a:rPr>
              <a:t>Teacher: </a:t>
            </a:r>
            <a:r>
              <a:rPr lang="en-US" sz="1200" dirty="0">
                <a:solidFill>
                  <a:schemeClr val="tx1"/>
                </a:solidFill>
                <a:latin typeface="Rockwell" charset="0"/>
                <a:ea typeface="Rockwell" charset="0"/>
                <a:cs typeface="Rockwell" charset="0"/>
              </a:rPr>
              <a:t>Joan </a:t>
            </a:r>
            <a:r>
              <a:rPr lang="en-US" sz="1200" dirty="0" err="1">
                <a:solidFill>
                  <a:schemeClr val="tx1"/>
                </a:solidFill>
                <a:latin typeface="Rockwell" charset="0"/>
                <a:ea typeface="Rockwell" charset="0"/>
                <a:cs typeface="Rockwell" charset="0"/>
              </a:rPr>
              <a:t>Soble</a:t>
            </a:r>
            <a:r>
              <a:rPr lang="en-US" sz="1200" dirty="0">
                <a:solidFill>
                  <a:schemeClr val="tx1"/>
                </a:solidFill>
                <a:latin typeface="Rockwell" charset="0"/>
                <a:ea typeface="Rockwell" charset="0"/>
                <a:cs typeface="Rockwell" charset="0"/>
              </a:rPr>
              <a:t>, Cambridge, MA</a:t>
            </a:r>
          </a:p>
          <a:p>
            <a:pPr marL="0" indent="0">
              <a:buNone/>
            </a:pPr>
            <a:r>
              <a:rPr lang="en-US" sz="1200" b="1" dirty="0">
                <a:solidFill>
                  <a:schemeClr val="tx1"/>
                </a:solidFill>
                <a:latin typeface="Rockwell" charset="0"/>
                <a:ea typeface="Rockwell" charset="0"/>
                <a:cs typeface="Rockwell" charset="0"/>
              </a:rPr>
              <a:t>Topic: </a:t>
            </a:r>
            <a:r>
              <a:rPr lang="en-US" sz="1200" dirty="0">
                <a:solidFill>
                  <a:schemeClr val="tx1"/>
                </a:solidFill>
                <a:latin typeface="Rockwell" charset="0"/>
                <a:ea typeface="Rockwell" charset="0"/>
                <a:cs typeface="Rockwell" charset="0"/>
              </a:rPr>
              <a:t>Albert Camus’s The Plague </a:t>
            </a:r>
          </a:p>
          <a:p>
            <a:pPr marL="0" indent="0">
              <a:buNone/>
            </a:pPr>
            <a:r>
              <a:rPr lang="en-US" sz="1200" b="1" dirty="0">
                <a:solidFill>
                  <a:schemeClr val="tx1"/>
                </a:solidFill>
                <a:latin typeface="Rockwell" charset="0"/>
                <a:ea typeface="Rockwell" charset="0"/>
                <a:cs typeface="Rockwell" charset="0"/>
              </a:rPr>
              <a:t>Purpose: </a:t>
            </a:r>
            <a:r>
              <a:rPr lang="en-US" sz="1200" dirty="0">
                <a:solidFill>
                  <a:schemeClr val="tx1"/>
                </a:solidFill>
                <a:latin typeface="Rockwell" charset="0"/>
                <a:ea typeface="Rockwell" charset="0"/>
                <a:cs typeface="Rockwell" charset="0"/>
              </a:rPr>
              <a:t>Pre-reading</a:t>
            </a:r>
            <a:r>
              <a:rPr lang="en-US" sz="1200" b="1" dirty="0">
                <a:solidFill>
                  <a:schemeClr val="tx1"/>
                </a:solidFill>
                <a:latin typeface="Rockwell" charset="0"/>
                <a:ea typeface="Rockwell" charset="0"/>
                <a:cs typeface="Rockwell" charset="0"/>
              </a:rPr>
              <a:t> </a:t>
            </a:r>
            <a:r>
              <a:rPr lang="en-US" sz="1200" dirty="0">
                <a:solidFill>
                  <a:schemeClr val="tx1"/>
                </a:solidFill>
                <a:latin typeface="Rockwell" charset="0"/>
                <a:ea typeface="Rockwell" charset="0"/>
                <a:cs typeface="Rockwell" charset="0"/>
              </a:rPr>
              <a:t>engagement and prediction of central themes going into the text</a:t>
            </a:r>
          </a:p>
          <a:p>
            <a:pPr eaLnBrk="1" hangingPunct="1">
              <a:spcBef>
                <a:spcPct val="0"/>
              </a:spcBef>
            </a:pPr>
            <a:r>
              <a:rPr lang="en-US" altLang="en-US" dirty="0"/>
              <a:t>Cambridge, MA High School</a:t>
            </a:r>
          </a:p>
        </p:txBody>
      </p:sp>
      <p:sp>
        <p:nvSpPr>
          <p:cNvPr id="1177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57066" indent="-291179">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39447C3C-C2C8-41B8-8BA3-63D0C1D680B9}"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90695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167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36074EC-2EDA-BF44-8456-60E9601C2049}" type="slidenum">
              <a:rPr lang="en-US" sz="1200"/>
              <a:pPr eaLnBrk="1" fontAlgn="base" hangingPunct="1">
                <a:spcBef>
                  <a:spcPct val="0"/>
                </a:spcBef>
                <a:spcAft>
                  <a:spcPct val="0"/>
                </a:spcAft>
              </a:pPr>
              <a:t>30</a:t>
            </a:fld>
            <a:endParaRPr lang="en-US" sz="1200"/>
          </a:p>
        </p:txBody>
      </p:sp>
    </p:spTree>
    <p:extLst>
      <p:ext uri="{BB962C8B-B14F-4D97-AF65-F5344CB8AC3E}">
        <p14:creationId xmlns:p14="http://schemas.microsoft.com/office/powerpoint/2010/main" val="149139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solidFill>
                  <a:schemeClr val="tx1"/>
                </a:solidFill>
                <a:latin typeface="Rockwell" charset="0"/>
                <a:ea typeface="Rockwell" charset="0"/>
                <a:cs typeface="Rockwell" charset="0"/>
              </a:rPr>
              <a:t>Let’s look at one more example of a </a:t>
            </a:r>
            <a:r>
              <a:rPr lang="en-US" sz="1200" b="0" dirty="0" err="1">
                <a:solidFill>
                  <a:schemeClr val="tx1"/>
                </a:solidFill>
                <a:latin typeface="Rockwell" charset="0"/>
                <a:ea typeface="Rockwell" charset="0"/>
                <a:cs typeface="Rockwell" charset="0"/>
              </a:rPr>
              <a:t>Qfocus</a:t>
            </a:r>
            <a:r>
              <a:rPr lang="en-US" sz="1200" b="0" dirty="0">
                <a:solidFill>
                  <a:schemeClr val="tx1"/>
                </a:solidFill>
                <a:latin typeface="Rockwell" charset="0"/>
                <a:ea typeface="Rockwell" charset="0"/>
                <a:cs typeface="Rockwell" charset="0"/>
              </a:rPr>
              <a:t> that needed some revision. This is from an</a:t>
            </a:r>
            <a:r>
              <a:rPr lang="en-US" sz="1200" b="0" baseline="0" dirty="0">
                <a:solidFill>
                  <a:schemeClr val="tx1"/>
                </a:solidFill>
                <a:latin typeface="Rockwell" charset="0"/>
                <a:ea typeface="Rockwell" charset="0"/>
                <a:cs typeface="Rockwell" charset="0"/>
              </a:rPr>
              <a:t> elementary classroom in Hawaii. </a:t>
            </a:r>
          </a:p>
          <a:p>
            <a:pPr marL="0" indent="0">
              <a:buNone/>
            </a:pPr>
            <a:endParaRPr lang="en-US" sz="1200" b="0" baseline="0" dirty="0">
              <a:solidFill>
                <a:schemeClr val="tx1"/>
              </a:solidFill>
              <a:latin typeface="Rockwell" charset="0"/>
              <a:ea typeface="Rockwell" charset="0"/>
              <a:cs typeface="Rockwell" charset="0"/>
            </a:endParaRPr>
          </a:p>
          <a:p>
            <a:pPr marL="0" indent="0">
              <a:buNone/>
            </a:pPr>
            <a:r>
              <a:rPr lang="en-US" sz="1200" b="0" baseline="0" dirty="0">
                <a:solidFill>
                  <a:schemeClr val="tx1"/>
                </a:solidFill>
                <a:latin typeface="Rockwell" charset="0"/>
                <a:ea typeface="Rockwell" charset="0"/>
                <a:cs typeface="Rockwell" charset="0"/>
              </a:rPr>
              <a:t>The initial </a:t>
            </a:r>
            <a:r>
              <a:rPr lang="en-US" sz="1200" b="0" baseline="0" dirty="0" err="1">
                <a:solidFill>
                  <a:schemeClr val="tx1"/>
                </a:solidFill>
                <a:latin typeface="Rockwell" charset="0"/>
                <a:ea typeface="Rockwell" charset="0"/>
                <a:cs typeface="Rockwell" charset="0"/>
              </a:rPr>
              <a:t>Qfocus</a:t>
            </a:r>
            <a:r>
              <a:rPr lang="en-US" sz="1200" b="0" baseline="0" dirty="0">
                <a:solidFill>
                  <a:schemeClr val="tx1"/>
                </a:solidFill>
                <a:latin typeface="Rockwell" charset="0"/>
                <a:ea typeface="Rockwell" charset="0"/>
                <a:cs typeface="Rockwell" charset="0"/>
              </a:rPr>
              <a:t> was the phrase “people, animals, and friends,” and the teacher was engaging students at the start of a unit on</a:t>
            </a:r>
            <a:r>
              <a:rPr lang="en-US" sz="1200" b="0" dirty="0">
                <a:solidFill>
                  <a:schemeClr val="tx1"/>
                </a:solidFill>
                <a:latin typeface="Rockwell" charset="0"/>
                <a:ea typeface="Rockwell" charset="0"/>
                <a:cs typeface="Rockwell" charset="0"/>
              </a:rPr>
              <a:t> </a:t>
            </a:r>
            <a:r>
              <a:rPr lang="en-US" sz="1200" dirty="0">
                <a:solidFill>
                  <a:schemeClr val="tx1"/>
                </a:solidFill>
                <a:latin typeface="Rockwell" charset="0"/>
                <a:ea typeface="Rockwell" charset="0"/>
                <a:cs typeface="Rockwell" charset="0"/>
              </a:rPr>
              <a:t>“How can a pet be an important friend?”</a:t>
            </a:r>
          </a:p>
          <a:p>
            <a:endParaRPr lang="en-US" b="1" dirty="0"/>
          </a:p>
          <a:p>
            <a:r>
              <a:rPr lang="en-US" b="0" dirty="0"/>
              <a:t>I’m going to show you</a:t>
            </a:r>
            <a:r>
              <a:rPr lang="en-US" b="0" baseline="0" dirty="0"/>
              <a:t> the questions that students asked in response to this </a:t>
            </a:r>
            <a:r>
              <a:rPr lang="en-US" b="0" baseline="0" dirty="0" err="1"/>
              <a:t>Qfocus</a:t>
            </a:r>
            <a:r>
              <a:rPr lang="en-US" b="0" baseline="0" dirty="0"/>
              <a:t>. As you read the questions, think about what do you notice? </a:t>
            </a:r>
            <a:r>
              <a:rPr lang="en-US" baseline="0" dirty="0"/>
              <a:t>What do the questions tell you about the Q-Focus?</a:t>
            </a:r>
          </a:p>
          <a:p>
            <a:endParaRPr lang="en-US" baseline="0" dirty="0"/>
          </a:p>
          <a:p>
            <a:r>
              <a:rPr lang="en-US" baseline="0" dirty="0"/>
              <a:t>PAUSE.</a:t>
            </a:r>
          </a:p>
          <a:p>
            <a:endParaRPr lang="en-US" baseline="0" dirty="0"/>
          </a:p>
          <a:p>
            <a:r>
              <a:rPr lang="en-US" b="0" baseline="0" dirty="0"/>
              <a:t>Apart from noticing how adorable question #20 is, you may have noticed:</a:t>
            </a:r>
          </a:p>
          <a:p>
            <a:endParaRPr lang="en-US" b="0" baseline="0" dirty="0"/>
          </a:p>
          <a:p>
            <a:r>
              <a:rPr lang="en-US" b="0" baseline="0" dirty="0"/>
              <a:t>First (In orange), </a:t>
            </a:r>
            <a:r>
              <a:rPr lang="en-US" baseline="0" dirty="0"/>
              <a:t>Most of the kids picked one of the three nouns (people, animals, OR friends) and zeroed in on it, asking questions that didn’t consider it in relationship to the other words in the prompt. These lines appear in purple. To me, this indicates that most kids just didn’t have enough direction, guidance from the </a:t>
            </a:r>
            <a:r>
              <a:rPr lang="en-US" baseline="0" dirty="0" err="1"/>
              <a:t>Qfocus</a:t>
            </a:r>
            <a:r>
              <a:rPr lang="en-US" baseline="0" dirty="0"/>
              <a:t>. They needed more hooks to go on, or maybe an image. </a:t>
            </a:r>
            <a:endParaRPr lang="en-US" b="0" baseline="0" dirty="0"/>
          </a:p>
          <a:p>
            <a:r>
              <a:rPr lang="en-US" b="0" baseline="0" dirty="0"/>
              <a:t>Second (Blue) : there is really good information here about what students care about and are interested in, in questions about their own pets and their own friends, which may be helpful to the teacher going forward or in re-designing a </a:t>
            </a:r>
            <a:r>
              <a:rPr lang="en-US" b="0" baseline="0" dirty="0" err="1"/>
              <a:t>Qfocus</a:t>
            </a:r>
            <a:r>
              <a:rPr lang="en-US" b="0" baseline="0" dirty="0"/>
              <a:t> </a:t>
            </a:r>
          </a:p>
          <a:p>
            <a:r>
              <a:rPr lang="en-US" baseline="0" dirty="0"/>
              <a:t>Third and finally (IN purple): some students are really thinking about the relationship b/w the 3 things listed and trying to connect the 3, so even in a batch of questions that are kind of off topic/not what the teacher expected, she could still have used #11 or #12 in her next steps.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986A0CD-AB06-A449-B293-440995FB6042}" type="slidenum">
              <a:rPr lang="en-US" smtClean="0"/>
              <a:t>31</a:t>
            </a:fld>
            <a:endParaRPr lang="en-US"/>
          </a:p>
        </p:txBody>
      </p:sp>
    </p:spTree>
    <p:extLst>
      <p:ext uri="{BB962C8B-B14F-4D97-AF65-F5344CB8AC3E}">
        <p14:creationId xmlns:p14="http://schemas.microsoft.com/office/powerpoint/2010/main" val="74205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government lowered the voting  age to 18 from 20.</a:t>
            </a:r>
          </a:p>
        </p:txBody>
      </p:sp>
      <p:sp>
        <p:nvSpPr>
          <p:cNvPr id="4" name="Slide Number Placeholder 3"/>
          <p:cNvSpPr>
            <a:spLocks noGrp="1"/>
          </p:cNvSpPr>
          <p:nvPr>
            <p:ph type="sldNum" sz="quarter" idx="10"/>
          </p:nvPr>
        </p:nvSpPr>
        <p:spPr/>
        <p:txBody>
          <a:bodyPr/>
          <a:lstStyle/>
          <a:p>
            <a:pPr defTabSz="966612">
              <a:defRPr/>
            </a:pPr>
            <a:fld id="{D3DA1E9E-385B-4FEC-99C3-D9A27784B7D1}" type="slidenum">
              <a:rPr lang="en-US">
                <a:solidFill>
                  <a:prstClr val="black"/>
                </a:solidFill>
                <a:latin typeface="Calibri" panose="020F0502020204030204"/>
              </a:rPr>
              <a:pPr defTabSz="96661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23208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a:t>
            </a:r>
            <a:r>
              <a:rPr lang="en-US" dirty="0"/>
              <a:t>What would you do with this</a:t>
            </a:r>
            <a:r>
              <a:rPr lang="en-US" baseline="0" dirty="0"/>
              <a:t> Q-Focus, now with the benefit of hindsight and having analyzed the student’s questions? What advice might you give to this teacher?</a:t>
            </a:r>
          </a:p>
          <a:p>
            <a:r>
              <a:rPr lang="en-US" b="1" baseline="0" dirty="0"/>
              <a:t>Discuss at tables, each table report back their best idea.</a:t>
            </a:r>
          </a:p>
          <a:p>
            <a:endParaRPr lang="en-US" b="1" baseline="0" dirty="0"/>
          </a:p>
          <a:p>
            <a:r>
              <a:rPr lang="en-US" b="1" baseline="0" dirty="0"/>
              <a:t>It may be helpful for participants to first review Marie’s initial list of Q-Focus ideas. </a:t>
            </a:r>
          </a:p>
          <a:p>
            <a:endParaRPr lang="en-US" baseline="0" dirty="0"/>
          </a:p>
          <a:p>
            <a:r>
              <a:rPr lang="en-US" b="1" baseline="0" dirty="0"/>
              <a:t>My ideas: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wonder what they would ask about, for ex, "humans need animal friends" or "animals are very important friends to humans" or "friendship between people and animals"? Maybe even more provocative: "To survive, people need animal friends." This is where Dan and I sometimes go back and forth; adults/teens can sometimes benefit from a more open-ended, vague phrase; sometimes kids need more "hooks," more of a complete thought to guide their thinking. </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Here's another thought. Say you kept the same Q-Focus and all the same questions--could you get kids, through prioritization, to your goal? (If you didn’t want to do the QFT all over again) What if the prioritization instructions were, "out of all our class questions, pick the 3 questions that you think would help us learn about friendships between pets and humans." Bingo—right back on track, no extra time, still honors their</a:t>
            </a:r>
            <a:r>
              <a:rPr lang="en-US" sz="1200" b="0" i="0" kern="1200" baseline="0" dirty="0">
                <a:solidFill>
                  <a:schemeClr val="tx1"/>
                </a:solidFill>
                <a:effectLst/>
                <a:latin typeface="+mn-lt"/>
                <a:ea typeface="+mn-ea"/>
                <a:cs typeface="+mn-cs"/>
              </a:rPr>
              <a:t> process.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32</a:t>
            </a:fld>
            <a:endParaRPr lang="en-US"/>
          </a:p>
        </p:txBody>
      </p:sp>
    </p:spTree>
    <p:extLst>
      <p:ext uri="{BB962C8B-B14F-4D97-AF65-F5344CB8AC3E}">
        <p14:creationId xmlns:p14="http://schemas.microsoft.com/office/powerpoint/2010/main" val="171957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the process the teacher went through to come down to final </a:t>
            </a:r>
            <a:r>
              <a:rPr lang="en-US" baseline="0" dirty="0" err="1"/>
              <a:t>QFocus</a:t>
            </a:r>
            <a:r>
              <a:rPr lang="en-US" baseline="0" dirty="0"/>
              <a:t>. (some of the ideas she ruled out may actually have been better in retrospect) but there were reasons she made the choices she did. Mostly, she wanted to simplify and give kids the chance to name the relationship between people and animals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baseline="0" dirty="0" err="1"/>
              <a:t>Qfocus</a:t>
            </a:r>
            <a:r>
              <a:rPr lang="en-US" baseline="0" dirty="0"/>
              <a:t> she used was “people, animals, and friends.”</a:t>
            </a:r>
            <a:endParaRPr lang="en-US" dirty="0"/>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33</a:t>
            </a:fld>
            <a:endParaRPr lang="en-US"/>
          </a:p>
        </p:txBody>
      </p:sp>
    </p:spTree>
    <p:extLst>
      <p:ext uri="{BB962C8B-B14F-4D97-AF65-F5344CB8AC3E}">
        <p14:creationId xmlns:p14="http://schemas.microsoft.com/office/powerpoint/2010/main" val="3788319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ea typeface="MS PGothic" charset="0"/>
              </a:rPr>
              <a:t>QUESTION: </a:t>
            </a:r>
            <a:r>
              <a:rPr lang="en-US" dirty="0">
                <a:latin typeface="Calibri" charset="0"/>
                <a:ea typeface="MS PGothic" charset="0"/>
              </a:rPr>
              <a:t>What do you learn about prioritization instructions by looking at this list?</a:t>
            </a:r>
          </a:p>
          <a:p>
            <a:pPr eaLnBrk="1" hangingPunct="1">
              <a:spcBef>
                <a:spcPct val="0"/>
              </a:spcBef>
            </a:pPr>
            <a:r>
              <a:rPr lang="en-US" dirty="0">
                <a:latin typeface="Calibri" charset="0"/>
                <a:ea typeface="MS PGothic" charset="0"/>
              </a:rPr>
              <a:t>-Answer: different ways to do it, the prioritization instructions impacts what students are thinking about, having it tie back to your objective </a:t>
            </a:r>
          </a:p>
        </p:txBody>
      </p:sp>
      <p:sp>
        <p:nvSpPr>
          <p:cNvPr id="143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88257" indent="-303176">
              <a:defRPr>
                <a:solidFill>
                  <a:schemeClr val="tx1"/>
                </a:solidFill>
                <a:latin typeface="Rockwell" charset="0"/>
                <a:ea typeface="MS PGothic" charset="0"/>
                <a:cs typeface="MS PGothic" charset="0"/>
              </a:defRPr>
            </a:lvl2pPr>
            <a:lvl3pPr marL="1212703" indent="-242540">
              <a:defRPr>
                <a:solidFill>
                  <a:schemeClr val="tx1"/>
                </a:solidFill>
                <a:latin typeface="Rockwell" charset="0"/>
                <a:ea typeface="MS PGothic" charset="0"/>
                <a:cs typeface="MS PGothic" charset="0"/>
              </a:defRPr>
            </a:lvl3pPr>
            <a:lvl4pPr marL="1697785" indent="-242540">
              <a:defRPr>
                <a:solidFill>
                  <a:schemeClr val="tx1"/>
                </a:solidFill>
                <a:latin typeface="Rockwell" charset="0"/>
                <a:ea typeface="MS PGothic" charset="0"/>
                <a:cs typeface="MS PGothic" charset="0"/>
              </a:defRPr>
            </a:lvl4pPr>
            <a:lvl5pPr marL="2182866" indent="-242540">
              <a:defRPr>
                <a:solidFill>
                  <a:schemeClr val="tx1"/>
                </a:solidFill>
                <a:latin typeface="Rockwell" charset="0"/>
                <a:ea typeface="MS PGothic" charset="0"/>
                <a:cs typeface="MS PGothic" charset="0"/>
              </a:defRPr>
            </a:lvl5pPr>
            <a:lvl6pPr marL="2667947" indent="-242540" eaLnBrk="0" fontAlgn="base" hangingPunct="0">
              <a:spcBef>
                <a:spcPct val="0"/>
              </a:spcBef>
              <a:spcAft>
                <a:spcPct val="0"/>
              </a:spcAft>
              <a:defRPr>
                <a:solidFill>
                  <a:schemeClr val="tx1"/>
                </a:solidFill>
                <a:latin typeface="Rockwell" charset="0"/>
                <a:ea typeface="MS PGothic" charset="0"/>
                <a:cs typeface="MS PGothic" charset="0"/>
              </a:defRPr>
            </a:lvl6pPr>
            <a:lvl7pPr marL="3153028" indent="-242540" eaLnBrk="0" fontAlgn="base" hangingPunct="0">
              <a:spcBef>
                <a:spcPct val="0"/>
              </a:spcBef>
              <a:spcAft>
                <a:spcPct val="0"/>
              </a:spcAft>
              <a:defRPr>
                <a:solidFill>
                  <a:schemeClr val="tx1"/>
                </a:solidFill>
                <a:latin typeface="Rockwell" charset="0"/>
                <a:ea typeface="MS PGothic" charset="0"/>
                <a:cs typeface="MS PGothic" charset="0"/>
              </a:defRPr>
            </a:lvl7pPr>
            <a:lvl8pPr marL="3638110" indent="-242540" eaLnBrk="0" fontAlgn="base" hangingPunct="0">
              <a:spcBef>
                <a:spcPct val="0"/>
              </a:spcBef>
              <a:spcAft>
                <a:spcPct val="0"/>
              </a:spcAft>
              <a:defRPr>
                <a:solidFill>
                  <a:schemeClr val="tx1"/>
                </a:solidFill>
                <a:latin typeface="Rockwell" charset="0"/>
                <a:ea typeface="MS PGothic" charset="0"/>
                <a:cs typeface="MS PGothic" charset="0"/>
              </a:defRPr>
            </a:lvl8pPr>
            <a:lvl9pPr marL="4123192" indent="-242540" eaLnBrk="0" fontAlgn="base" hangingPunct="0">
              <a:spcBef>
                <a:spcPct val="0"/>
              </a:spcBef>
              <a:spcAft>
                <a:spcPct val="0"/>
              </a:spcAft>
              <a:defRPr>
                <a:solidFill>
                  <a:schemeClr val="tx1"/>
                </a:solidFill>
                <a:latin typeface="Rockwell" charset="0"/>
                <a:ea typeface="MS PGothic" charset="0"/>
                <a:cs typeface="MS PGothic" charset="0"/>
              </a:defRPr>
            </a:lvl9pPr>
          </a:lstStyle>
          <a:p>
            <a:fld id="{CBF70331-44C5-224F-B618-A8FE78462C1E}" type="slidenum">
              <a:rPr lang="en-US">
                <a:latin typeface="Calibri" charset="0"/>
              </a:rPr>
              <a:pPr/>
              <a:t>36</a:t>
            </a:fld>
            <a:endParaRPr lang="en-US">
              <a:latin typeface="Calibri" charset="0"/>
            </a:endParaRPr>
          </a:p>
        </p:txBody>
      </p:sp>
    </p:spTree>
    <p:extLst>
      <p:ext uri="{BB962C8B-B14F-4D97-AF65-F5344CB8AC3E}">
        <p14:creationId xmlns:p14="http://schemas.microsoft.com/office/powerpoint/2010/main" val="703716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高校　</a:t>
            </a:r>
            <a:r>
              <a:rPr lang="en-US" dirty="0" smtClean="0"/>
              <a:t>Students </a:t>
            </a:r>
            <a:r>
              <a:rPr lang="en-US" dirty="0"/>
              <a:t>started asking</a:t>
            </a:r>
            <a:r>
              <a:rPr lang="en-US" baseline="0" dirty="0"/>
              <a:t> about Maya Angelou instead of the quotation. Teacher needed more general questions about history to use as the essential question for the rest of the year. So, what do you do in this situation? (short of changing the </a:t>
            </a:r>
            <a:r>
              <a:rPr lang="en-US" baseline="0" dirty="0" err="1"/>
              <a:t>Qfocus</a:t>
            </a:r>
            <a:r>
              <a:rPr lang="en-US" baseline="0" dirty="0"/>
              <a:t> for the next class) </a:t>
            </a:r>
            <a:r>
              <a:rPr lang="en-US" dirty="0"/>
              <a:t>Providence Country Day School, AP</a:t>
            </a:r>
            <a:r>
              <a:rPr lang="en-US" baseline="0" dirty="0"/>
              <a:t> US History, </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37</a:t>
            </a:fld>
            <a:endParaRPr lang="en-US"/>
          </a:p>
        </p:txBody>
      </p:sp>
    </p:spTree>
    <p:extLst>
      <p:ext uri="{BB962C8B-B14F-4D97-AF65-F5344CB8AC3E}">
        <p14:creationId xmlns:p14="http://schemas.microsoft.com/office/powerpoint/2010/main" val="3535557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RQI</a:t>
            </a:r>
            <a:r>
              <a:rPr lang="ja-JP" altLang="en-US" dirty="0" smtClean="0"/>
              <a:t>についてご紹介させていただいたので、内容に映っていきたいと思います。</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40</a:t>
            </a:fld>
            <a:endParaRPr lang="en-US"/>
          </a:p>
        </p:txBody>
      </p:sp>
    </p:spTree>
    <p:extLst>
      <p:ext uri="{BB962C8B-B14F-4D97-AF65-F5344CB8AC3E}">
        <p14:creationId xmlns:p14="http://schemas.microsoft.com/office/powerpoint/2010/main" val="805064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66" name="Shape 766"/>
          <p:cNvSpPr txBox="1">
            <a:spLocks noGrp="1"/>
          </p:cNvSpPr>
          <p:nvPr>
            <p:ph type="body" idx="1"/>
          </p:nvPr>
        </p:nvSpPr>
        <p:spPr>
          <a:xfrm>
            <a:off x="780290" y="4851606"/>
            <a:ext cx="6242303" cy="3969496"/>
          </a:xfrm>
          <a:prstGeom prst="rect">
            <a:avLst/>
          </a:prstGeom>
          <a:noFill/>
          <a:ln>
            <a:noFill/>
          </a:ln>
        </p:spPr>
        <p:txBody>
          <a:bodyPr lIns="101197" tIns="50584" rIns="101197" bIns="50584" anchor="t" anchorCtr="0">
            <a:noAutofit/>
          </a:bodyPr>
          <a:lstStyle/>
          <a:p>
            <a:pPr>
              <a:buSzPct val="25000"/>
            </a:pPr>
            <a:endParaRPr sz="1400"/>
          </a:p>
        </p:txBody>
      </p:sp>
      <p:sp>
        <p:nvSpPr>
          <p:cNvPr id="767" name="Shape 767"/>
          <p:cNvSpPr txBox="1">
            <a:spLocks noGrp="1"/>
          </p:cNvSpPr>
          <p:nvPr>
            <p:ph type="sldNum" idx="12"/>
          </p:nvPr>
        </p:nvSpPr>
        <p:spPr>
          <a:xfrm>
            <a:off x="4419827" y="9575449"/>
            <a:ext cx="3381247" cy="505812"/>
          </a:xfrm>
          <a:prstGeom prst="rect">
            <a:avLst/>
          </a:prstGeom>
          <a:noFill/>
          <a:ln>
            <a:noFill/>
          </a:ln>
        </p:spPr>
        <p:txBody>
          <a:bodyPr lIns="101197" tIns="50584" rIns="101197" bIns="50584" anchor="b" anchorCtr="0">
            <a:noAutofit/>
          </a:bodyPr>
          <a:lstStyle/>
          <a:p>
            <a:pPr algn="r">
              <a:buClr>
                <a:srgbClr val="000000"/>
              </a:buClr>
              <a:buSzPct val="25000"/>
            </a:pPr>
            <a:fld id="{00000000-1234-1234-1234-123412341234}" type="slidenum">
              <a:rPr lang="en-US" sz="1400">
                <a:latin typeface="Calibri"/>
                <a:ea typeface="Calibri"/>
                <a:cs typeface="Calibri"/>
                <a:sym typeface="Calibri"/>
              </a:rPr>
              <a:pPr algn="r">
                <a:buClr>
                  <a:srgbClr val="000000"/>
                </a:buClr>
                <a:buSzPct val="25000"/>
              </a:pPr>
              <a:t>42</a:t>
            </a:fld>
            <a:endParaRPr lang="en-US" sz="1400">
              <a:latin typeface="Calibri"/>
              <a:ea typeface="Calibri"/>
              <a:cs typeface="Calibri"/>
              <a:sym typeface="Calibri"/>
            </a:endParaRPr>
          </a:p>
        </p:txBody>
      </p:sp>
    </p:spTree>
    <p:extLst>
      <p:ext uri="{BB962C8B-B14F-4D97-AF65-F5344CB8AC3E}">
        <p14:creationId xmlns:p14="http://schemas.microsoft.com/office/powerpoint/2010/main" val="3186738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773" name="Shape 773"/>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579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760" name="Shape 760"/>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424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779" name="Shape 779"/>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405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11" name="Shape 811"/>
          <p:cNvSpPr txBox="1">
            <a:spLocks noGrp="1"/>
          </p:cNvSpPr>
          <p:nvPr>
            <p:ph type="body" idx="1"/>
          </p:nvPr>
        </p:nvSpPr>
        <p:spPr>
          <a:xfrm>
            <a:off x="780290" y="4851606"/>
            <a:ext cx="6242303" cy="3969496"/>
          </a:xfrm>
          <a:prstGeom prst="rect">
            <a:avLst/>
          </a:prstGeom>
          <a:noFill/>
          <a:ln>
            <a:noFill/>
          </a:ln>
        </p:spPr>
        <p:txBody>
          <a:bodyPr lIns="101197" tIns="50584" rIns="101197" bIns="50584" anchor="t" anchorCtr="0">
            <a:noAutofit/>
          </a:bodyPr>
          <a:lstStyle/>
          <a:p>
            <a:pPr>
              <a:buSzPct val="25000"/>
            </a:pPr>
            <a:endParaRPr sz="1400"/>
          </a:p>
        </p:txBody>
      </p:sp>
      <p:sp>
        <p:nvSpPr>
          <p:cNvPr id="812" name="Shape 812"/>
          <p:cNvSpPr txBox="1">
            <a:spLocks noGrp="1"/>
          </p:cNvSpPr>
          <p:nvPr>
            <p:ph type="sldNum" idx="12"/>
          </p:nvPr>
        </p:nvSpPr>
        <p:spPr>
          <a:xfrm>
            <a:off x="4419827" y="9575449"/>
            <a:ext cx="3381247" cy="505812"/>
          </a:xfrm>
          <a:prstGeom prst="rect">
            <a:avLst/>
          </a:prstGeom>
          <a:noFill/>
          <a:ln>
            <a:noFill/>
          </a:ln>
        </p:spPr>
        <p:txBody>
          <a:bodyPr lIns="101197" tIns="50584" rIns="101197" bIns="50584" anchor="b" anchorCtr="0">
            <a:noAutofit/>
          </a:bodyPr>
          <a:lstStyle/>
          <a:p>
            <a:pPr algn="r">
              <a:buClr>
                <a:srgbClr val="000000"/>
              </a:buClr>
              <a:buSzPct val="25000"/>
            </a:pPr>
            <a:fld id="{00000000-1234-1234-1234-123412341234}" type="slidenum">
              <a:rPr lang="en-US" sz="1400">
                <a:latin typeface="Calibri"/>
                <a:ea typeface="Calibri"/>
                <a:cs typeface="Calibri"/>
                <a:sym typeface="Calibri"/>
              </a:rPr>
              <a:pPr algn="r">
                <a:buClr>
                  <a:srgbClr val="000000"/>
                </a:buClr>
                <a:buSzPct val="25000"/>
              </a:pPr>
              <a:t>46</a:t>
            </a:fld>
            <a:endParaRPr lang="en-US" sz="1400">
              <a:latin typeface="Calibri"/>
              <a:ea typeface="Calibri"/>
              <a:cs typeface="Calibri"/>
              <a:sym typeface="Calibri"/>
            </a:endParaRPr>
          </a:p>
        </p:txBody>
      </p:sp>
    </p:spTree>
    <p:extLst>
      <p:ext uri="{BB962C8B-B14F-4D97-AF65-F5344CB8AC3E}">
        <p14:creationId xmlns:p14="http://schemas.microsoft.com/office/powerpoint/2010/main" val="282480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選挙に行くことは自分が得をするためだ。</a:t>
            </a:r>
            <a:endParaRPr lang="en-US" altLang="ja-JP" dirty="0"/>
          </a:p>
          <a:p>
            <a:r>
              <a:rPr lang="en-US" dirty="0"/>
              <a:t>The reason for going to vote is my own benefit.</a:t>
            </a:r>
          </a:p>
          <a:p>
            <a:r>
              <a:rPr lang="en-US" dirty="0"/>
              <a:t>I go to vote because it is beneficial to myself.</a:t>
            </a:r>
          </a:p>
        </p:txBody>
      </p:sp>
      <p:sp>
        <p:nvSpPr>
          <p:cNvPr id="4" name="Slide Number Placeholder 3"/>
          <p:cNvSpPr>
            <a:spLocks noGrp="1"/>
          </p:cNvSpPr>
          <p:nvPr>
            <p:ph type="sldNum" sz="quarter" idx="10"/>
          </p:nvPr>
        </p:nvSpPr>
        <p:spPr/>
        <p:txBody>
          <a:bodyPr/>
          <a:lstStyle/>
          <a:p>
            <a:fld id="{D3DA1E9E-385B-4FEC-99C3-D9A27784B7D1}" type="slidenum">
              <a:rPr lang="en-US" smtClean="0"/>
              <a:t>7</a:t>
            </a:fld>
            <a:endParaRPr lang="en-US"/>
          </a:p>
        </p:txBody>
      </p:sp>
    </p:spTree>
    <p:extLst>
      <p:ext uri="{BB962C8B-B14F-4D97-AF65-F5344CB8AC3E}">
        <p14:creationId xmlns:p14="http://schemas.microsoft.com/office/powerpoint/2010/main" val="4207054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825" name="Shape 825"/>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101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37" name="Shape 837"/>
          <p:cNvSpPr txBox="1">
            <a:spLocks noGrp="1"/>
          </p:cNvSpPr>
          <p:nvPr>
            <p:ph type="body" idx="1"/>
          </p:nvPr>
        </p:nvSpPr>
        <p:spPr>
          <a:xfrm>
            <a:off x="780290" y="4851606"/>
            <a:ext cx="6242303" cy="3969496"/>
          </a:xfrm>
          <a:prstGeom prst="rect">
            <a:avLst/>
          </a:prstGeom>
          <a:noFill/>
          <a:ln>
            <a:noFill/>
          </a:ln>
        </p:spPr>
        <p:txBody>
          <a:bodyPr lIns="101197" tIns="50584" rIns="101197" bIns="50584" anchor="t" anchorCtr="0">
            <a:noAutofit/>
          </a:bodyPr>
          <a:lstStyle/>
          <a:p>
            <a:pPr>
              <a:buSzPct val="25000"/>
            </a:pPr>
            <a:endParaRPr sz="1400"/>
          </a:p>
        </p:txBody>
      </p:sp>
      <p:sp>
        <p:nvSpPr>
          <p:cNvPr id="838" name="Shape 838"/>
          <p:cNvSpPr txBox="1">
            <a:spLocks noGrp="1"/>
          </p:cNvSpPr>
          <p:nvPr>
            <p:ph type="sldNum" idx="12"/>
          </p:nvPr>
        </p:nvSpPr>
        <p:spPr>
          <a:xfrm>
            <a:off x="4419827" y="9575449"/>
            <a:ext cx="3381247" cy="505812"/>
          </a:xfrm>
          <a:prstGeom prst="rect">
            <a:avLst/>
          </a:prstGeom>
          <a:noFill/>
          <a:ln>
            <a:noFill/>
          </a:ln>
        </p:spPr>
        <p:txBody>
          <a:bodyPr lIns="101197" tIns="50584" rIns="101197" bIns="50584" anchor="b" anchorCtr="0">
            <a:noAutofit/>
          </a:bodyPr>
          <a:lstStyle/>
          <a:p>
            <a:pPr algn="r">
              <a:buClr>
                <a:srgbClr val="000000"/>
              </a:buClr>
              <a:buSzPct val="25000"/>
            </a:pPr>
            <a:fld id="{00000000-1234-1234-1234-123412341234}" type="slidenum">
              <a:rPr lang="en-US" sz="1400">
                <a:latin typeface="Calibri"/>
                <a:ea typeface="Calibri"/>
                <a:cs typeface="Calibri"/>
                <a:sym typeface="Calibri"/>
              </a:rPr>
              <a:pPr algn="r">
                <a:buClr>
                  <a:srgbClr val="000000"/>
                </a:buClr>
                <a:buSzPct val="25000"/>
              </a:pPr>
              <a:t>48</a:t>
            </a:fld>
            <a:endParaRPr lang="en-US" sz="1400">
              <a:latin typeface="Calibri"/>
              <a:ea typeface="Calibri"/>
              <a:cs typeface="Calibri"/>
              <a:sym typeface="Calibri"/>
            </a:endParaRPr>
          </a:p>
        </p:txBody>
      </p:sp>
    </p:spTree>
    <p:extLst>
      <p:ext uri="{BB962C8B-B14F-4D97-AF65-F5344CB8AC3E}">
        <p14:creationId xmlns:p14="http://schemas.microsoft.com/office/powerpoint/2010/main" val="198645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780290" y="4851606"/>
            <a:ext cx="6242303" cy="3969496"/>
          </a:xfrm>
          <a:prstGeom prst="rect">
            <a:avLst/>
          </a:prstGeom>
        </p:spPr>
        <p:txBody>
          <a:bodyPr lIns="101197" tIns="101197" rIns="101197" bIns="101197" anchor="t" anchorCtr="0">
            <a:noAutofit/>
          </a:bodyPr>
          <a:lstStyle/>
          <a:p>
            <a:endParaRPr/>
          </a:p>
        </p:txBody>
      </p:sp>
      <p:sp>
        <p:nvSpPr>
          <p:cNvPr id="844" name="Shape 844"/>
          <p:cNvSpPr>
            <a:spLocks noGrp="1" noRot="1" noChangeAspect="1"/>
          </p:cNvSpPr>
          <p:nvPr>
            <p:ph type="sldImg" idx="2"/>
          </p:nvPr>
        </p:nvSpPr>
        <p:spPr>
          <a:xfrm>
            <a:off x="1633538" y="1260475"/>
            <a:ext cx="4535487" cy="34020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832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61</a:t>
            </a:fld>
            <a:endParaRPr lang="en-US"/>
          </a:p>
        </p:txBody>
      </p:sp>
    </p:spTree>
    <p:extLst>
      <p:ext uri="{BB962C8B-B14F-4D97-AF65-F5344CB8AC3E}">
        <p14:creationId xmlns:p14="http://schemas.microsoft.com/office/powerpoint/2010/main" val="2658977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Talk about background, who she is first.</a:t>
            </a:r>
          </a:p>
          <a:p>
            <a:r>
              <a:rPr lang="en-US" altLang="en-US" dirty="0"/>
              <a:t>Quote should be floated in.</a:t>
            </a:r>
          </a:p>
          <a:p>
            <a:endParaRPr lang="en-US" altLang="en-US" dirty="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40097626" indent="-39614320">
              <a:defRPr>
                <a:solidFill>
                  <a:schemeClr val="tx1"/>
                </a:solidFill>
                <a:latin typeface="Rockwell" panose="02060603020205020403" pitchFamily="18" charset="0"/>
                <a:ea typeface="MS PGothic" panose="020B0600070205080204" pitchFamily="34" charset="-128"/>
              </a:defRPr>
            </a:lvl2pPr>
            <a:lvl3pPr marL="1208265" indent="-241653">
              <a:defRPr>
                <a:solidFill>
                  <a:schemeClr val="tx1"/>
                </a:solidFill>
                <a:latin typeface="Rockwell" panose="02060603020205020403" pitchFamily="18" charset="0"/>
                <a:ea typeface="MS PGothic" panose="020B0600070205080204" pitchFamily="34" charset="-128"/>
              </a:defRPr>
            </a:lvl3pPr>
            <a:lvl4pPr marL="1691571" indent="-241653">
              <a:defRPr>
                <a:solidFill>
                  <a:schemeClr val="tx1"/>
                </a:solidFill>
                <a:latin typeface="Rockwell" panose="02060603020205020403" pitchFamily="18" charset="0"/>
                <a:ea typeface="MS PGothic" panose="020B0600070205080204" pitchFamily="34" charset="-128"/>
              </a:defRPr>
            </a:lvl4pPr>
            <a:lvl5pPr marL="2174878" indent="-241653">
              <a:defRPr>
                <a:solidFill>
                  <a:schemeClr val="tx1"/>
                </a:solidFill>
                <a:latin typeface="Rockwell" panose="02060603020205020403" pitchFamily="18" charset="0"/>
                <a:ea typeface="MS PGothic" panose="020B0600070205080204" pitchFamily="34" charset="-128"/>
              </a:defRPr>
            </a:lvl5pPr>
            <a:lvl6pPr marL="2658184" indent="-241653" defTabSz="483306"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141490" indent="-241653" defTabSz="483306"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624796" indent="-241653" defTabSz="483306"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4108102" indent="-241653" defTabSz="483306"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63</a:t>
            </a:fld>
            <a:endParaRPr lang="en-US" altLang="en-US">
              <a:latin typeface="Calibri" panose="020F0502020204030204" pitchFamily="34" charset="0"/>
            </a:endParaRPr>
          </a:p>
        </p:txBody>
      </p:sp>
    </p:spTree>
    <p:extLst>
      <p:ext uri="{BB962C8B-B14F-4D97-AF65-F5344CB8AC3E}">
        <p14:creationId xmlns:p14="http://schemas.microsoft.com/office/powerpoint/2010/main" val="70809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Prioritized instruction: Choose three most interesting questions and think about the reasons.</a:t>
            </a:r>
          </a:p>
        </p:txBody>
      </p:sp>
      <p:sp>
        <p:nvSpPr>
          <p:cNvPr id="4" name="Slide Number Placeholder 3"/>
          <p:cNvSpPr>
            <a:spLocks noGrp="1"/>
          </p:cNvSpPr>
          <p:nvPr>
            <p:ph type="sldNum" sz="quarter" idx="10"/>
          </p:nvPr>
        </p:nvSpPr>
        <p:spPr/>
        <p:txBody>
          <a:bodyPr/>
          <a:lstStyle/>
          <a:p>
            <a:fld id="{D3DA1E9E-385B-4FEC-99C3-D9A27784B7D1}" type="slidenum">
              <a:rPr lang="en-US" smtClean="0"/>
              <a:t>8</a:t>
            </a:fld>
            <a:endParaRPr lang="en-US"/>
          </a:p>
        </p:txBody>
      </p:sp>
    </p:spTree>
    <p:extLst>
      <p:ext uri="{BB962C8B-B14F-4D97-AF65-F5344CB8AC3E}">
        <p14:creationId xmlns:p14="http://schemas.microsoft.com/office/powerpoint/2010/main" val="240525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A1E9E-385B-4FEC-99C3-D9A27784B7D1}" type="slidenum">
              <a:rPr lang="en-US" smtClean="0"/>
              <a:t>9</a:t>
            </a:fld>
            <a:endParaRPr lang="en-US"/>
          </a:p>
        </p:txBody>
      </p:sp>
    </p:spTree>
    <p:extLst>
      <p:ext uri="{BB962C8B-B14F-4D97-AF65-F5344CB8AC3E}">
        <p14:creationId xmlns:p14="http://schemas.microsoft.com/office/powerpoint/2010/main" val="340258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A1E9E-385B-4FEC-99C3-D9A27784B7D1}" type="slidenum">
              <a:rPr lang="en-US" smtClean="0"/>
              <a:t>10</a:t>
            </a:fld>
            <a:endParaRPr lang="en-US"/>
          </a:p>
        </p:txBody>
      </p:sp>
    </p:spTree>
    <p:extLst>
      <p:ext uri="{BB962C8B-B14F-4D97-AF65-F5344CB8AC3E}">
        <p14:creationId xmlns:p14="http://schemas.microsoft.com/office/powerpoint/2010/main" val="75706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RQI</a:t>
            </a:r>
            <a:r>
              <a:rPr lang="ja-JP" altLang="en-US" dirty="0" smtClean="0"/>
              <a:t>についてご紹介させていただいたので、内容に映っていきたいと思います。</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11</a:t>
            </a:fld>
            <a:endParaRPr lang="en-US"/>
          </a:p>
        </p:txBody>
      </p:sp>
    </p:spTree>
    <p:extLst>
      <p:ext uri="{BB962C8B-B14F-4D97-AF65-F5344CB8AC3E}">
        <p14:creationId xmlns:p14="http://schemas.microsoft.com/office/powerpoint/2010/main" val="302960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12</a:t>
            </a:fld>
            <a:endParaRPr lang="en-US"/>
          </a:p>
        </p:txBody>
      </p:sp>
    </p:spTree>
    <p:extLst>
      <p:ext uri="{BB962C8B-B14F-4D97-AF65-F5344CB8AC3E}">
        <p14:creationId xmlns:p14="http://schemas.microsoft.com/office/powerpoint/2010/main" val="302210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Intellectual rigor- thinking ability- the way to learn as final product</a:t>
            </a:r>
          </a:p>
          <a:p>
            <a:endParaRPr lang="en-US" dirty="0"/>
          </a:p>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14</a:t>
            </a:fld>
            <a:endParaRPr lang="en-US"/>
          </a:p>
        </p:txBody>
      </p:sp>
    </p:spTree>
    <p:extLst>
      <p:ext uri="{BB962C8B-B14F-4D97-AF65-F5344CB8AC3E}">
        <p14:creationId xmlns:p14="http://schemas.microsoft.com/office/powerpoint/2010/main" val="100256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11/9/2018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059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3555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9718A7-2B15-C347-B708-4E85D52F4AA4}"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88926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fld id="{8E9718A7-2B15-C347-B708-4E85D52F4AA4}"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9939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8826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69282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4279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17878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55550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24740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52465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383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05236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4FC6C7-6DB4-4DD1-84AC-840482FF683D}"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7636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461941-5B97-4CB6-9188-BF610BEBF32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6FA834-6C3F-478E-B823-71D3A914A3C6}"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7469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8F69479-C1E6-43B0-B15D-87CE85ADE5B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FE19E4-0E84-48B7-9520-8123D3DE30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183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393140-D7B0-4DFA-A3B0-1AC8179646B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95101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DC3368-52E6-4B42-BB21-41748F2F5257}"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1DCB34-DD88-40DC-A9BF-BAD2ADFAF5D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19635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28B8F5-C239-426C-8548-CC226000F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649EEA-0D58-4838-A41E-54531197FA8B}"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1006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Date Placeholder 6"/>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8C3F32-A7A2-4656-A26F-849036A1E34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C39D346-B8B2-4DBC-85D2-551C58F44DF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184966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4"/>
          <p:cNvSpPr>
            <a:spLocks noGrp="1"/>
          </p:cNvSpPr>
          <p:nvPr>
            <p:ph type="dt" sz="half" idx="15"/>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32CE47D-A589-4686-98D6-56DB01142F5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853455D-5B1F-447C-A6D2-0DAFEDD3E28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180686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E1B7AB-88BE-4D0D-97A4-4281CF8750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A0D4C4-70C6-4550-A6CA-D708A28770F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096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334356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4"/>
          <p:cNvSpPr>
            <a:spLocks noGrp="1"/>
          </p:cNvSpPr>
          <p:nvPr>
            <p:ph type="dt" sz="half"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20E114-A4F6-449C-BF1E-88EC8EFE605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C4944A-E3AA-4CB9-9BEF-52C7B1F919A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41338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450C549-D094-4B5A-A175-089E3781362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BC35FB-745F-421B-B2EE-5CFACDBE9FBA}"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57960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323E14C-3361-4C43-9003-C4FDE87005C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652F2B6-1A2A-42CD-84D3-F9357A90DAC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40415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92E3CB-D6E0-418F-B7EF-5C54730FB54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38766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3414A4A-39FB-48A2-BC4B-261BB87143F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E8F47D-EEB4-485B-ABAE-BBD526A8192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62445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03CB98-7CA0-4679-B432-72188FA0530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DE547D2-47B5-49BE-89AF-C37F8120C367}"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3096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A574E4-C2FA-4C0B-954E-9645CA008E0F}"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D9E2213-4592-49F2-B178-B51AFD5E87B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09803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6DA2518-A7D1-4BBF-AE40-6F05CA13DC84}"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59492E-E49C-4E5A-8CC4-518318B1429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48754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0FCD63-F4C9-4D63-8E6F-D3E62E22CB6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71033AD-4F1B-4966-BD01-09A37E55B92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0438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E0D645-19B7-4524-B6F4-FF66F23989D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7E7ED4-84C5-437F-A171-FCF866E80BD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89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11/9/2018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46171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9B84B6-AEE8-46F7-9123-5B4D2194FD4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FDD382-D8BB-4F15-98FF-A965D00778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567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43B6735-0EB5-4106-8425-C9B4E95E0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790239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D1D6353-A562-4DD7-8F1F-12BD0B3C00B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88C9F59-E337-45D1-9C7D-386B579FC585}"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5886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2276566-C974-47BB-8E68-1661D6EEB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0745B47-DC55-4A67-8670-8BCCCC7A7D06}"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80533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CC97AC9-12EA-4D21-8E6D-6393C464ABD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15570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DC635C2E-0EF7-42E0-A805-7A8A86BB9899}"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3554D93-F621-44CF-B6BE-DDBC3984388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805880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D6D7EFA-BD02-43F9-9D6D-81FE65336CE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FF7EB50-5C82-44CD-A368-7157B4AF30A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53513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Date Placeholder 6"/>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7758E5-454A-4F10-8891-64CD4020F4C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B8ECEC2-AB69-4E2F-8C29-CC21EF1E25D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30126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4"/>
          <p:cNvSpPr>
            <a:spLocks noGrp="1"/>
          </p:cNvSpPr>
          <p:nvPr>
            <p:ph type="dt" sz="half" idx="15"/>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1108ACB-DAD2-4E3B-A198-F55E1E6FEEE8}"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1878E7E-D78E-4834-AA29-552E829A4E0D}"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8401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045385B-E70E-4C76-8FE3-C1476DCF7C37}"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9B38D4A-82EA-4EA9-ACD6-33D738F3F6BA}"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517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9718A7-2B15-C347-B708-4E85D52F4AA4}" type="datetimeFigureOut">
              <a:rPr lang="en-US" smtClean="0"/>
              <a:t>11/9/2018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5E84564-75FE-D847-AF71-AE7C252681E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0797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4"/>
          <p:cNvSpPr>
            <a:spLocks noGrp="1"/>
          </p:cNvSpPr>
          <p:nvPr>
            <p:ph type="dt" sz="half"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5AD49252-3FB7-4274-887A-B112CC2D3976}"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E96DB6-564E-46BB-AAE6-F54DA9F96C78}"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85693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457F84E-90C8-4A5A-830E-A4441F9C97B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150A522-1F08-417C-A0B8-063E2BD2757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70824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F05AFA6-CFB3-4F7A-845C-908144637B5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7AB27BF-20B9-4A2E-9A44-32987CAFFFC9}"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49302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07F908-B169-49F6-9065-4D88E79C12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759025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6D330BD-A246-427F-8825-9553F9D70B5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420B8C6-264E-4A87-BF46-0AE7B331B42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53328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234AC62-D133-4F42-BFB1-0F8C3F3E11C3}"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9E73481-58B8-4D3A-837F-CF7779A4B99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22636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2189D6-DC49-4212-B9D0-5EC1BC92C97F}"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173AE3-A452-457A-8D75-1BE098A4578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517959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11641A2-DD86-4A07-AA96-AE522E8B6537}"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5B20776-8268-4BD6-9106-9BAD83C81BEC}"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635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D20355C-907D-4289-B1A3-E6B8B43E2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03E7481-575A-40B5-B16C-D021A7B43E0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87588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6DECEFD-270C-47CD-AF7F-67808997443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A02EDC8-2DA0-4278-81AB-3D1208FB9EC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66159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916509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66F632F-5167-4B75-9D77-D00441E6315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7DE7E2-AA6F-4288-ABF9-43F9750FADE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863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E9718A7-2B15-C347-B708-4E85D52F4AA4}"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90290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1008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7734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9718A7-2B15-C347-B708-4E85D52F4AA4}" type="datetimeFigureOut">
              <a:rPr lang="en-US" smtClean="0"/>
              <a:t>11/9/2018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5E84564-75FE-D847-AF71-AE7C252681ED}" type="slidenum">
              <a:rPr lang="en-US" smtClean="0"/>
              <a:t>‹#›</a:t>
            </a:fld>
            <a:endParaRPr lang="en-US"/>
          </a:p>
        </p:txBody>
      </p:sp>
    </p:spTree>
    <p:extLst>
      <p:ext uri="{BB962C8B-B14F-4D97-AF65-F5344CB8AC3E}">
        <p14:creationId xmlns:p14="http://schemas.microsoft.com/office/powerpoint/2010/main" val="906276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8A1EF3-D201-4160-A239-46767B98298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49C1EA-36B1-44B8-A3FB-F2DFBEAB21A1}"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780280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ACB512-4642-4B89-A742-8EC27A8CAF1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11/9/2018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FFFFFF"/>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2811334-F463-48AE-BAC3-C7D7EA3C066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60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panose="020B0600070205080204" pitchFamily="34" charset="-128"/>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panose="020B0600070205080204" pitchFamily="34" charset="-128"/>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V_VYcCGI7Q"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hyperlink" Target="https://twitter.com/TeachingLC/" TargetMode="External"/><Relationship Id="rId5" Type="http://schemas.openxmlformats.org/officeDocument/2006/relationships/hyperlink" Target="https://twitter.com/TPSMSUDenver/" TargetMode="External"/><Relationship Id="rId4" Type="http://schemas.openxmlformats.org/officeDocument/2006/relationships/hyperlink" Target="https://twitter.com/RightQuestio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1.xml"/><Relationship Id="rId6" Type="http://schemas.openxmlformats.org/officeDocument/2006/relationships/hyperlink" Target="https://twitter.com/hashtag/QFT?src=hash" TargetMode="External"/><Relationship Id="rId5" Type="http://schemas.openxmlformats.org/officeDocument/2006/relationships/hyperlink" Target="https://twitter.com/GodoyStudios" TargetMode="External"/><Relationship Id="rId4" Type="http://schemas.openxmlformats.org/officeDocument/2006/relationships/hyperlink" Target="https://twitter.com/ohs_jacket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twitter.com/BillNye/" TargetMode="External"/><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hyperlink" Target="https://twitter.com/search?q=#BillMeetScienceTwitter"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026680" y="4046715"/>
            <a:ext cx="3959272" cy="912890"/>
          </a:xfrm>
        </p:spPr>
        <p:txBody>
          <a:bodyPr>
            <a:normAutofit/>
          </a:bodyPr>
          <a:lstStyle/>
          <a:p>
            <a:pPr eaLnBrk="1" hangingPunct="1"/>
            <a:r>
              <a:rPr lang="ja-JP" altLang="en-US" sz="4800" dirty="0" smtClean="0">
                <a:latin typeface="Meiryo" panose="020B0604030504040204" pitchFamily="34" charset="-128"/>
                <a:ea typeface="Meiryo" panose="020B0604030504040204" pitchFamily="34" charset="-128"/>
              </a:rPr>
              <a:t>日本の実践例</a:t>
            </a:r>
            <a:endParaRPr lang="en-US" sz="4800" baseline="30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03703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43493"/>
            <a:ext cx="6742113" cy="837080"/>
          </a:xfrm>
        </p:spPr>
        <p:txBody>
          <a:bodyPr/>
          <a:lstStyle/>
          <a:p>
            <a:r>
              <a:rPr lang="en-US" sz="3000" dirty="0">
                <a:latin typeface="Meiryo" panose="020B0604030504040204" pitchFamily="34" charset="-128"/>
                <a:ea typeface="Meiryo" panose="020B0604030504040204" pitchFamily="34" charset="-128"/>
              </a:rPr>
              <a:t> </a:t>
            </a:r>
            <a:r>
              <a:rPr lang="ja-JP" altLang="en-US" sz="3000" dirty="0">
                <a:latin typeface="Meiryo" panose="020B0604030504040204" pitchFamily="34" charset="-128"/>
                <a:ea typeface="Meiryo" panose="020B0604030504040204" pitchFamily="34" charset="-128"/>
              </a:rPr>
              <a:t>全体</a:t>
            </a:r>
            <a:r>
              <a:rPr lang="ja-JP" altLang="en-US" sz="3000" dirty="0" smtClean="0">
                <a:latin typeface="Meiryo" panose="020B0604030504040204" pitchFamily="34" charset="-128"/>
                <a:ea typeface="Meiryo" panose="020B0604030504040204" pitchFamily="34" charset="-128"/>
              </a:rPr>
              <a:t>の振り返り</a:t>
            </a:r>
            <a:endParaRPr lang="en-US" sz="3000" dirty="0">
              <a:latin typeface="Meiryo" panose="020B0604030504040204" pitchFamily="34" charset="-128"/>
              <a:ea typeface="Meiryo" panose="020B0604030504040204" pitchFamily="34" charset="-128"/>
            </a:endParaRPr>
          </a:p>
        </p:txBody>
      </p:sp>
      <p:sp>
        <p:nvSpPr>
          <p:cNvPr id="5" name="Content Placeholder 4">
            <a:extLst>
              <a:ext uri="{FF2B5EF4-FFF2-40B4-BE49-F238E27FC236}">
                <a16:creationId xmlns:a16="http://schemas.microsoft.com/office/drawing/2014/main" id="{D5B176CB-6B34-4EC9-A585-987902B3329F}"/>
              </a:ext>
            </a:extLst>
          </p:cNvPr>
          <p:cNvSpPr>
            <a:spLocks noGrp="1"/>
          </p:cNvSpPr>
          <p:nvPr>
            <p:ph idx="1"/>
          </p:nvPr>
        </p:nvSpPr>
        <p:spPr>
          <a:xfrm>
            <a:off x="498475" y="1309608"/>
            <a:ext cx="7556313" cy="4816558"/>
          </a:xfrm>
        </p:spPr>
        <p:txBody>
          <a:bodyPr>
            <a:noAutofit/>
          </a:bodyPr>
          <a:lstStyle/>
          <a:p>
            <a:r>
              <a:rPr lang="ja-JP" altLang="en-US" sz="2400" dirty="0" smtClean="0">
                <a:solidFill>
                  <a:schemeClr val="tx1"/>
                </a:solidFill>
                <a:latin typeface="Meiryo" panose="020B0604030504040204" pitchFamily="34" charset="-128"/>
                <a:ea typeface="Meiryo" panose="020B0604030504040204" pitchFamily="34" charset="-128"/>
              </a:rPr>
              <a:t>休み時間も選挙のことについて話すようになった。</a:t>
            </a:r>
            <a:endParaRPr lang="en-US" sz="2400" dirty="0">
              <a:solidFill>
                <a:schemeClr val="tx1"/>
              </a:solidFill>
              <a:latin typeface="Meiryo" panose="020B0604030504040204" pitchFamily="34" charset="-128"/>
              <a:ea typeface="Meiryo" panose="020B0604030504040204" pitchFamily="34" charset="-128"/>
            </a:endParaRPr>
          </a:p>
          <a:p>
            <a:r>
              <a:rPr lang="en-US" altLang="ja-JP" sz="2400" dirty="0" smtClean="0">
                <a:solidFill>
                  <a:schemeClr val="tx1"/>
                </a:solidFill>
                <a:latin typeface="Meiryo" panose="020B0604030504040204" pitchFamily="34" charset="-128"/>
                <a:ea typeface="Meiryo" panose="020B0604030504040204" pitchFamily="34" charset="-128"/>
              </a:rPr>
              <a:t>…</a:t>
            </a:r>
            <a:r>
              <a:rPr lang="ja-JP" altLang="en-US" sz="2400" dirty="0" smtClean="0">
                <a:solidFill>
                  <a:schemeClr val="tx1"/>
                </a:solidFill>
                <a:latin typeface="Meiryo" panose="020B0604030504040204" pitchFamily="34" charset="-128"/>
                <a:ea typeface="Meiryo" panose="020B0604030504040204" pitchFamily="34" charset="-128"/>
              </a:rPr>
              <a:t>質問作り</a:t>
            </a:r>
            <a:r>
              <a:rPr lang="ja-JP" altLang="en-US" sz="2400" dirty="0">
                <a:solidFill>
                  <a:schemeClr val="tx1"/>
                </a:solidFill>
                <a:latin typeface="Meiryo" panose="020B0604030504040204" pitchFamily="34" charset="-128"/>
                <a:ea typeface="Meiryo" panose="020B0604030504040204" pitchFamily="34" charset="-128"/>
              </a:rPr>
              <a:t>の時は答えがわからない状態で出していたけど、今まで授業で色々な立場からものを考えたり、選挙に興味をもって自分で色々調べた結果、自分なりに質問の答えを出すことができるようになっていて、とても驚きました。</a:t>
            </a:r>
            <a:endParaRPr lang="en-US" sz="2400" dirty="0">
              <a:solidFill>
                <a:schemeClr val="tx1"/>
              </a:solidFill>
              <a:latin typeface="Meiryo" panose="020B0604030504040204" pitchFamily="34" charset="-128"/>
              <a:ea typeface="Meiryo" panose="020B0604030504040204" pitchFamily="34" charset="-128"/>
            </a:endParaRPr>
          </a:p>
          <a:p>
            <a:r>
              <a:rPr lang="ja-JP" altLang="en-US" sz="2400" dirty="0" smtClean="0">
                <a:solidFill>
                  <a:schemeClr val="tx1"/>
                </a:solidFill>
                <a:latin typeface="Meiryo" panose="020B0604030504040204" pitchFamily="34" charset="-128"/>
                <a:ea typeface="Meiryo" panose="020B0604030504040204" pitchFamily="34" charset="-128"/>
              </a:rPr>
              <a:t>今</a:t>
            </a:r>
            <a:r>
              <a:rPr lang="ja-JP" altLang="en-US" sz="2400" dirty="0">
                <a:solidFill>
                  <a:schemeClr val="tx1"/>
                </a:solidFill>
                <a:latin typeface="Meiryo" panose="020B0604030504040204" pitchFamily="34" charset="-128"/>
                <a:ea typeface="Meiryo" panose="020B0604030504040204" pitchFamily="34" charset="-128"/>
              </a:rPr>
              <a:t>まで選挙について興味がなかったし、行く意味も分からなかったけれど、自分たちの質問の答えを考えていると選挙の大切さや興味がでてきました。</a:t>
            </a:r>
            <a:endParaRPr lang="en-US" sz="2400" dirty="0">
              <a:solidFill>
                <a:schemeClr val="tx1"/>
              </a:solidFill>
              <a:latin typeface="Meiryo" panose="020B0604030504040204" pitchFamily="34" charset="-128"/>
              <a:ea typeface="Meiryo" panose="020B0604030504040204" pitchFamily="34" charset="-128"/>
            </a:endParaRPr>
          </a:p>
          <a:p>
            <a:endParaRPr lang="en-US" sz="2400" dirty="0">
              <a:solidFill>
                <a:schemeClr val="tx1"/>
              </a:solidFill>
              <a:latin typeface="Meiryo" panose="020B0604030504040204" pitchFamily="34" charset="-128"/>
              <a:ea typeface="Meiryo" panose="020B0604030504040204" pitchFamily="34" charset="-128"/>
            </a:endParaRPr>
          </a:p>
          <a:p>
            <a:endParaRPr lang="en-US" sz="2400" dirty="0">
              <a:solidFill>
                <a:schemeClr val="tx1"/>
              </a:solidFill>
              <a:latin typeface="Meiryo" panose="020B0604030504040204" pitchFamily="34" charset="-128"/>
              <a:ea typeface="Meiryo" panose="020B0604030504040204" pitchFamily="34" charset="-128"/>
            </a:endParaRPr>
          </a:p>
          <a:p>
            <a:endParaRPr lang="en-US" sz="2400" dirty="0">
              <a:solidFill>
                <a:schemeClr val="tx1"/>
              </a:solidFill>
              <a:latin typeface="Meiryo" panose="020B0604030504040204" pitchFamily="34" charset="-128"/>
              <a:ea typeface="Meiryo" panose="020B0604030504040204" pitchFamily="34" charset="-128"/>
            </a:endParaRPr>
          </a:p>
          <a:p>
            <a:endParaRPr lang="en-US" sz="2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08647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20" y="561459"/>
            <a:ext cx="7556313" cy="1116106"/>
          </a:xfrm>
        </p:spPr>
        <p:txBody>
          <a:bodyPr/>
          <a:lstStyle/>
          <a:p>
            <a:r>
              <a:rPr lang="en-US" altLang="ja-JP" sz="4000" b="1" dirty="0" smtClean="0">
                <a:latin typeface="Meiryo" panose="020B0604030504040204" pitchFamily="34" charset="-128"/>
                <a:ea typeface="Meiryo" panose="020B0604030504040204" pitchFamily="34" charset="-128"/>
              </a:rPr>
              <a:t>Ⅰ:</a:t>
            </a:r>
            <a:r>
              <a:rPr lang="ja-JP" altLang="en-US" sz="4000" b="1" dirty="0">
                <a:latin typeface="Meiryo" panose="020B0604030504040204" pitchFamily="34" charset="-128"/>
                <a:ea typeface="Meiryo" panose="020B0604030504040204" pitchFamily="34" charset="-128"/>
              </a:rPr>
              <a:t> </a:t>
            </a:r>
            <a:r>
              <a:rPr lang="en-US" altLang="ja-JP" sz="4000" b="1" dirty="0" smtClean="0">
                <a:latin typeface="Meiryo" panose="020B0604030504040204" pitchFamily="34" charset="-128"/>
                <a:ea typeface="Meiryo" panose="020B0604030504040204" pitchFamily="34" charset="-128"/>
              </a:rPr>
              <a:t>QFT</a:t>
            </a:r>
            <a:r>
              <a:rPr lang="ja-JP" altLang="en-US" sz="4000" b="1" dirty="0" smtClean="0">
                <a:latin typeface="Meiryo" panose="020B0604030504040204" pitchFamily="34" charset="-128"/>
                <a:ea typeface="Meiryo" panose="020B0604030504040204" pitchFamily="34" charset="-128"/>
              </a:rPr>
              <a:t>イントロダクション</a:t>
            </a:r>
            <a:endParaRPr lang="en-US" sz="4000" b="1" dirty="0">
              <a:latin typeface="Meiryo" panose="020B0604030504040204" pitchFamily="34" charset="-128"/>
              <a:ea typeface="Meiryo" panose="020B0604030504040204" pitchFamily="34" charset="-128"/>
            </a:endParaRPr>
          </a:p>
        </p:txBody>
      </p:sp>
      <p:sp>
        <p:nvSpPr>
          <p:cNvPr id="3" name="Content Placeholder 2"/>
          <p:cNvSpPr>
            <a:spLocks noGrp="1"/>
          </p:cNvSpPr>
          <p:nvPr>
            <p:ph idx="1"/>
          </p:nvPr>
        </p:nvSpPr>
        <p:spPr>
          <a:xfrm>
            <a:off x="813170" y="1911929"/>
            <a:ext cx="8000067" cy="3725790"/>
          </a:xfrm>
        </p:spPr>
        <p:txBody>
          <a:bodyPr>
            <a:noAutofit/>
          </a:bodyPr>
          <a:lstStyle/>
          <a:p>
            <a:pPr marL="457200" lvl="0" indent="-457200">
              <a:buFont typeface="+mj-lt"/>
              <a:buAutoNum type="arabicPeriod"/>
            </a:pPr>
            <a:r>
              <a:rPr lang="ja-JP" altLang="en-US" sz="3600" dirty="0">
                <a:solidFill>
                  <a:schemeClr val="tx1"/>
                </a:solidFill>
                <a:latin typeface="Meiryo" panose="020B0604030504040204" pitchFamily="34" charset="-128"/>
                <a:ea typeface="Meiryo" panose="020B0604030504040204" pitchFamily="34" charset="-128"/>
              </a:rPr>
              <a:t>問いを立てることの意義</a:t>
            </a:r>
            <a:endParaRPr lang="en-US" sz="3600" dirty="0">
              <a:solidFill>
                <a:schemeClr val="tx1"/>
              </a:solidFill>
              <a:latin typeface="Meiryo" panose="020B0604030504040204" pitchFamily="34" charset="-128"/>
              <a:ea typeface="Meiryo" panose="020B0604030504040204" pitchFamily="34" charset="-128"/>
            </a:endParaRPr>
          </a:p>
          <a:p>
            <a:pPr marL="457200" lvl="0" indent="-457200">
              <a:buFont typeface="+mj-lt"/>
              <a:buAutoNum type="arabicPeriod"/>
            </a:pPr>
            <a:r>
              <a:rPr lang="en-US" sz="3600" dirty="0">
                <a:solidFill>
                  <a:schemeClr val="tx1"/>
                </a:solidFill>
                <a:latin typeface="Meiryo" panose="020B0604030504040204" pitchFamily="34" charset="-128"/>
                <a:ea typeface="Meiryo" panose="020B0604030504040204" pitchFamily="34" charset="-128"/>
              </a:rPr>
              <a:t>QFT</a:t>
            </a:r>
            <a:r>
              <a:rPr lang="ja-JP" altLang="en-US" sz="3600" dirty="0" smtClean="0">
                <a:solidFill>
                  <a:schemeClr val="tx1"/>
                </a:solidFill>
                <a:latin typeface="Meiryo" panose="020B0604030504040204" pitchFamily="34" charset="-128"/>
                <a:ea typeface="Meiryo" panose="020B0604030504040204" pitchFamily="34" charset="-128"/>
              </a:rPr>
              <a:t>を体験</a:t>
            </a:r>
            <a:endParaRPr lang="en-US" sz="3600" dirty="0">
              <a:solidFill>
                <a:schemeClr val="tx1"/>
              </a:solidFill>
              <a:latin typeface="Meiryo" panose="020B0604030504040204" pitchFamily="34" charset="-128"/>
              <a:ea typeface="Meiryo" panose="020B0604030504040204" pitchFamily="34" charset="-128"/>
            </a:endParaRPr>
          </a:p>
          <a:p>
            <a:pPr marL="457200" lvl="0" indent="-457200">
              <a:buFont typeface="+mj-lt"/>
              <a:buAutoNum type="arabicPeriod"/>
            </a:pPr>
            <a:r>
              <a:rPr lang="ja-JP" altLang="en-US" sz="3600" dirty="0" smtClean="0">
                <a:solidFill>
                  <a:schemeClr val="tx1"/>
                </a:solidFill>
                <a:latin typeface="Meiryo" panose="020B0604030504040204" pitchFamily="34" charset="-128"/>
                <a:ea typeface="Meiryo" panose="020B0604030504040204" pitchFamily="34" charset="-128"/>
              </a:rPr>
              <a:t>３つ</a:t>
            </a:r>
            <a:r>
              <a:rPr lang="ja-JP" altLang="en-US" sz="3600" dirty="0">
                <a:solidFill>
                  <a:schemeClr val="tx1"/>
                </a:solidFill>
                <a:latin typeface="Meiryo" panose="020B0604030504040204" pitchFamily="34" charset="-128"/>
                <a:ea typeface="Meiryo" panose="020B0604030504040204" pitchFamily="34" charset="-128"/>
              </a:rPr>
              <a:t>の深い思考力</a:t>
            </a:r>
            <a:endParaRPr lang="en-US" sz="3600" dirty="0">
              <a:solidFill>
                <a:schemeClr val="tx1"/>
              </a:solidFill>
              <a:latin typeface="Meiryo" panose="020B0604030504040204" pitchFamily="34" charset="-128"/>
              <a:ea typeface="Meiryo" panose="020B0604030504040204" pitchFamily="34" charset="-128"/>
            </a:endParaRPr>
          </a:p>
          <a:p>
            <a:pPr marL="457200" lvl="0" indent="-457200">
              <a:buFont typeface="+mj-lt"/>
              <a:buAutoNum type="arabicPeriod"/>
            </a:pPr>
            <a:r>
              <a:rPr lang="ja-JP" altLang="en-US" sz="3600" dirty="0" smtClean="0">
                <a:solidFill>
                  <a:schemeClr val="tx1"/>
                </a:solidFill>
                <a:latin typeface="Meiryo" panose="020B0604030504040204" pitchFamily="34" charset="-128"/>
                <a:ea typeface="Meiryo" panose="020B0604030504040204" pitchFamily="34" charset="-128"/>
              </a:rPr>
              <a:t>事例</a:t>
            </a:r>
            <a:r>
              <a:rPr lang="ja-JP" altLang="en-US" sz="3600" dirty="0">
                <a:solidFill>
                  <a:schemeClr val="tx1"/>
                </a:solidFill>
                <a:latin typeface="Meiryo" panose="020B0604030504040204" pitchFamily="34" charset="-128"/>
                <a:ea typeface="Meiryo" panose="020B0604030504040204" pitchFamily="34" charset="-128"/>
              </a:rPr>
              <a:t>紹介</a:t>
            </a:r>
            <a:r>
              <a:rPr lang="en-US" altLang="ja-JP" sz="3600" dirty="0">
                <a:solidFill>
                  <a:schemeClr val="tx1"/>
                </a:solidFill>
                <a:latin typeface="Meiryo" panose="020B0604030504040204" pitchFamily="34" charset="-128"/>
                <a:ea typeface="Meiryo" panose="020B0604030504040204" pitchFamily="34" charset="-128"/>
              </a:rPr>
              <a:t>―</a:t>
            </a:r>
            <a:r>
              <a:rPr lang="ja-JP" altLang="en-US" sz="3600" dirty="0">
                <a:solidFill>
                  <a:schemeClr val="tx1"/>
                </a:solidFill>
                <a:latin typeface="Meiryo" panose="020B0604030504040204" pitchFamily="34" charset="-128"/>
                <a:ea typeface="Meiryo" panose="020B0604030504040204" pitchFamily="34" charset="-128"/>
              </a:rPr>
              <a:t>日米の教室から</a:t>
            </a:r>
            <a:endParaRPr lang="en-US" sz="3600" dirty="0">
              <a:solidFill>
                <a:schemeClr val="tx1"/>
              </a:solidFill>
              <a:latin typeface="Meiryo" panose="020B0604030504040204" pitchFamily="34" charset="-128"/>
              <a:ea typeface="Meiryo" panose="020B0604030504040204" pitchFamily="34" charset="-128"/>
            </a:endParaRPr>
          </a:p>
          <a:p>
            <a:pPr marL="457200" lvl="0" indent="-457200">
              <a:buFont typeface="+mj-lt"/>
              <a:buAutoNum type="arabicPeriod"/>
            </a:pPr>
            <a:r>
              <a:rPr lang="ja-JP" altLang="en-US" sz="3600" b="1" dirty="0">
                <a:solidFill>
                  <a:schemeClr val="tx1"/>
                </a:solidFill>
                <a:latin typeface="Meiryo" panose="020B0604030504040204" pitchFamily="34" charset="-128"/>
                <a:ea typeface="Meiryo" panose="020B0604030504040204" pitchFamily="34" charset="-128"/>
              </a:rPr>
              <a:t>問いを立てる力と学ぶこと</a:t>
            </a:r>
            <a:endParaRPr lang="en-US" sz="3600" b="1"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78654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001806"/>
          </a:xfrm>
        </p:spPr>
        <p:txBody>
          <a:bodyPr/>
          <a:lstStyle/>
          <a:p>
            <a:r>
              <a:rPr lang="ja-JP" altLang="en-US" dirty="0">
                <a:latin typeface="Meiryo" panose="020B0604030504040204" pitchFamily="34" charset="-128"/>
                <a:ea typeface="Meiryo" panose="020B0604030504040204" pitchFamily="34" charset="-128"/>
              </a:rPr>
              <a:t>教室</a:t>
            </a:r>
            <a:r>
              <a:rPr lang="ja-JP" altLang="en-US" dirty="0" smtClean="0">
                <a:latin typeface="Meiryo" panose="020B0604030504040204" pitchFamily="34" charset="-128"/>
                <a:ea typeface="Meiryo" panose="020B0604030504040204" pitchFamily="34" charset="-128"/>
              </a:rPr>
              <a:t>からー子どもの声</a:t>
            </a:r>
            <a:endParaRPr lang="en-US" dirty="0">
              <a:latin typeface="Meiryo" panose="020B0604030504040204" pitchFamily="34" charset="-128"/>
              <a:ea typeface="Meiryo" panose="020B0604030504040204" pitchFamily="34" charset="-128"/>
            </a:endParaRPr>
          </a:p>
        </p:txBody>
      </p:sp>
      <p:sp>
        <p:nvSpPr>
          <p:cNvPr id="3" name="Content Placeholder 2"/>
          <p:cNvSpPr>
            <a:spLocks noGrp="1"/>
          </p:cNvSpPr>
          <p:nvPr>
            <p:ph idx="1"/>
          </p:nvPr>
        </p:nvSpPr>
        <p:spPr>
          <a:xfrm>
            <a:off x="498474" y="1574800"/>
            <a:ext cx="7556313" cy="4318000"/>
          </a:xfrm>
        </p:spPr>
        <p:txBody>
          <a:bodyPr>
            <a:noAutofit/>
          </a:bodyPr>
          <a:lstStyle/>
          <a:p>
            <a:pPr fontAlgn="base">
              <a:spcBef>
                <a:spcPts val="1200"/>
              </a:spcBef>
            </a:pPr>
            <a:r>
              <a:rPr lang="en-US" altLang="ja-JP" sz="2400" dirty="0" smtClean="0">
                <a:solidFill>
                  <a:schemeClr val="tx1"/>
                </a:solidFill>
                <a:latin typeface="Meiryo" panose="020B0604030504040204" pitchFamily="34" charset="-128"/>
                <a:ea typeface="Meiryo" panose="020B0604030504040204" pitchFamily="34" charset="-128"/>
              </a:rPr>
              <a:t>QFT</a:t>
            </a:r>
            <a:r>
              <a:rPr lang="ja-JP" altLang="en-US" sz="2400" dirty="0">
                <a:solidFill>
                  <a:schemeClr val="tx1"/>
                </a:solidFill>
                <a:latin typeface="Meiryo" panose="020B0604030504040204" pitchFamily="34" charset="-128"/>
                <a:ea typeface="Meiryo" panose="020B0604030504040204" pitchFamily="34" charset="-128"/>
              </a:rPr>
              <a:t>をして次に何を学べばよいのかわかった</a:t>
            </a:r>
          </a:p>
          <a:p>
            <a:pPr fontAlgn="base">
              <a:spcBef>
                <a:spcPts val="1200"/>
              </a:spcBef>
            </a:pPr>
            <a:r>
              <a:rPr lang="ja-JP" altLang="en-US" sz="2400" dirty="0">
                <a:solidFill>
                  <a:schemeClr val="tx1"/>
                </a:solidFill>
                <a:latin typeface="Meiryo" panose="020B0604030504040204" pitchFamily="34" charset="-128"/>
                <a:ea typeface="Meiryo" panose="020B0604030504040204" pitchFamily="34" charset="-128"/>
              </a:rPr>
              <a:t>物事を深く考えることができた。物事への疑問が深まった。</a:t>
            </a:r>
          </a:p>
          <a:p>
            <a:pPr fontAlgn="base">
              <a:spcBef>
                <a:spcPts val="1200"/>
              </a:spcBef>
            </a:pPr>
            <a:r>
              <a:rPr lang="ja-JP" altLang="en-US" sz="2400" dirty="0">
                <a:solidFill>
                  <a:schemeClr val="tx1"/>
                </a:solidFill>
                <a:latin typeface="Meiryo" panose="020B0604030504040204" pitchFamily="34" charset="-128"/>
                <a:ea typeface="Meiryo" panose="020B0604030504040204" pitchFamily="34" charset="-128"/>
              </a:rPr>
              <a:t>友だちの質問でなるほどと思うことがたくさんあった。周りの人と共感できる質問もあっておもしろかった</a:t>
            </a:r>
            <a:r>
              <a:rPr lang="ja-JP" altLang="en-US" sz="2400" dirty="0" smtClean="0">
                <a:solidFill>
                  <a:schemeClr val="tx1"/>
                </a:solidFill>
                <a:latin typeface="Meiryo" panose="020B0604030504040204" pitchFamily="34" charset="-128"/>
                <a:ea typeface="Meiryo" panose="020B0604030504040204" pitchFamily="34" charset="-128"/>
              </a:rPr>
              <a:t>。（中</a:t>
            </a:r>
            <a:r>
              <a:rPr lang="en-US" altLang="ja-JP" sz="2400" dirty="0" smtClean="0">
                <a:solidFill>
                  <a:schemeClr val="tx1"/>
                </a:solidFill>
                <a:latin typeface="Meiryo" panose="020B0604030504040204" pitchFamily="34" charset="-128"/>
                <a:ea typeface="Meiryo" panose="020B0604030504040204" pitchFamily="34" charset="-128"/>
              </a:rPr>
              <a:t>2</a:t>
            </a:r>
            <a:r>
              <a:rPr lang="ja-JP" altLang="en-US" sz="2400" dirty="0" smtClean="0">
                <a:solidFill>
                  <a:schemeClr val="tx1"/>
                </a:solidFill>
                <a:latin typeface="Meiryo" panose="020B0604030504040204" pitchFamily="34" charset="-128"/>
                <a:ea typeface="Meiryo" panose="020B0604030504040204" pitchFamily="34" charset="-128"/>
              </a:rPr>
              <a:t>）</a:t>
            </a:r>
            <a:endParaRPr lang="ja-JP" altLang="en-US" sz="2400" dirty="0">
              <a:solidFill>
                <a:schemeClr val="tx1"/>
              </a:solidFill>
              <a:latin typeface="Meiryo" panose="020B0604030504040204" pitchFamily="34" charset="-128"/>
              <a:ea typeface="Meiryo" panose="020B0604030504040204" pitchFamily="34" charset="-128"/>
            </a:endParaRPr>
          </a:p>
          <a:p>
            <a:pPr fontAlgn="base">
              <a:spcBef>
                <a:spcPts val="1200"/>
              </a:spcBef>
            </a:pPr>
            <a:r>
              <a:rPr lang="ja-JP" altLang="en-US" sz="2400" dirty="0">
                <a:solidFill>
                  <a:schemeClr val="tx1"/>
                </a:solidFill>
                <a:latin typeface="Meiryo" panose="020B0604030504040204" pitchFamily="34" charset="-128"/>
                <a:ea typeface="Meiryo" panose="020B0604030504040204" pitchFamily="34" charset="-128"/>
              </a:rPr>
              <a:t>脳が働いていた。疲れた</a:t>
            </a:r>
            <a:r>
              <a:rPr lang="ja-JP" altLang="en-US" sz="2400" dirty="0" smtClean="0">
                <a:solidFill>
                  <a:schemeClr val="tx1"/>
                </a:solidFill>
                <a:latin typeface="Meiryo" panose="020B0604030504040204" pitchFamily="34" charset="-128"/>
                <a:ea typeface="Meiryo" panose="020B0604030504040204" pitchFamily="34" charset="-128"/>
              </a:rPr>
              <a:t>ー（</a:t>
            </a:r>
            <a:r>
              <a:rPr lang="ja-JP" altLang="en-US" sz="2400" dirty="0">
                <a:solidFill>
                  <a:schemeClr val="tx1"/>
                </a:solidFill>
                <a:latin typeface="Meiryo" panose="020B0604030504040204" pitchFamily="34" charset="-128"/>
                <a:ea typeface="Meiryo" panose="020B0604030504040204" pitchFamily="34" charset="-128"/>
              </a:rPr>
              <a:t>中</a:t>
            </a:r>
            <a:r>
              <a:rPr lang="en-US" altLang="ja-JP" sz="2400" dirty="0">
                <a:solidFill>
                  <a:schemeClr val="tx1"/>
                </a:solidFill>
                <a:latin typeface="Meiryo" panose="020B0604030504040204" pitchFamily="34" charset="-128"/>
                <a:ea typeface="Meiryo" panose="020B0604030504040204" pitchFamily="34" charset="-128"/>
              </a:rPr>
              <a:t>2</a:t>
            </a:r>
            <a:r>
              <a:rPr lang="ja-JP" altLang="en-US" sz="2400" dirty="0" smtClean="0">
                <a:solidFill>
                  <a:schemeClr val="tx1"/>
                </a:solidFill>
                <a:latin typeface="Meiryo" panose="020B0604030504040204" pitchFamily="34" charset="-128"/>
                <a:ea typeface="Meiryo" panose="020B0604030504040204" pitchFamily="34" charset="-128"/>
              </a:rPr>
              <a:t>）</a:t>
            </a:r>
            <a:endParaRPr lang="en-US" altLang="ja-JP" sz="2400" dirty="0" smtClean="0">
              <a:solidFill>
                <a:schemeClr val="tx1"/>
              </a:solidFill>
              <a:latin typeface="Meiryo" panose="020B0604030504040204" pitchFamily="34" charset="-128"/>
              <a:ea typeface="Meiryo" panose="020B0604030504040204" pitchFamily="34" charset="-128"/>
            </a:endParaRPr>
          </a:p>
          <a:p>
            <a:pPr fontAlgn="base">
              <a:spcBef>
                <a:spcPts val="1200"/>
              </a:spcBef>
            </a:pPr>
            <a:r>
              <a:rPr lang="ja-JP" altLang="en-US" sz="2400" dirty="0" smtClean="0">
                <a:solidFill>
                  <a:schemeClr val="tx1"/>
                </a:solidFill>
                <a:latin typeface="Meiryo" panose="020B0604030504040204" pitchFamily="34" charset="-128"/>
                <a:ea typeface="Meiryo" panose="020B0604030504040204" pitchFamily="34" charset="-128"/>
              </a:rPr>
              <a:t>（</a:t>
            </a:r>
            <a:r>
              <a:rPr lang="en-US" altLang="ja-JP" sz="2400" dirty="0" smtClean="0">
                <a:solidFill>
                  <a:schemeClr val="tx1"/>
                </a:solidFill>
                <a:latin typeface="Meiryo" panose="020B0604030504040204" pitchFamily="34" charset="-128"/>
                <a:ea typeface="Meiryo" panose="020B0604030504040204" pitchFamily="34" charset="-128"/>
              </a:rPr>
              <a:t>QFT</a:t>
            </a:r>
            <a:r>
              <a:rPr lang="ja-JP" altLang="en-US" sz="2400" dirty="0" smtClean="0">
                <a:solidFill>
                  <a:schemeClr val="tx1"/>
                </a:solidFill>
                <a:latin typeface="Meiryo" panose="020B0604030504040204" pitchFamily="34" charset="-128"/>
                <a:ea typeface="Meiryo" panose="020B0604030504040204" pitchFamily="34" charset="-128"/>
              </a:rPr>
              <a:t>は）自分</a:t>
            </a:r>
            <a:r>
              <a:rPr lang="ja-JP" altLang="en-US" sz="2400" dirty="0">
                <a:solidFill>
                  <a:schemeClr val="tx1"/>
                </a:solidFill>
                <a:latin typeface="Meiryo" panose="020B0604030504040204" pitchFamily="34" charset="-128"/>
                <a:ea typeface="Meiryo" panose="020B0604030504040204" pitchFamily="34" charset="-128"/>
              </a:rPr>
              <a:t>の世界、人間関係を広げるうえで役立つ　（教職課程大学生）</a:t>
            </a:r>
          </a:p>
          <a:p>
            <a:pPr marL="0" indent="0">
              <a:spcBef>
                <a:spcPts val="1200"/>
              </a:spcBef>
              <a:buNone/>
            </a:pPr>
            <a:endParaRPr lang="en-US" sz="28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2743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eiryo" panose="020B0604030504040204" pitchFamily="34" charset="-128"/>
                <a:ea typeface="Meiryo" panose="020B0604030504040204" pitchFamily="34" charset="-128"/>
              </a:rPr>
              <a:t>教室からー先生の声</a:t>
            </a:r>
            <a:endParaRPr lang="en-US" dirty="0">
              <a:latin typeface="Meiryo" panose="020B0604030504040204" pitchFamily="34" charset="-128"/>
              <a:ea typeface="Meiryo" panose="020B0604030504040204" pitchFamily="34" charset="-128"/>
            </a:endParaRPr>
          </a:p>
        </p:txBody>
      </p:sp>
      <p:sp>
        <p:nvSpPr>
          <p:cNvPr id="3" name="コンテンツ プレースホルダー 2"/>
          <p:cNvSpPr>
            <a:spLocks noGrp="1"/>
          </p:cNvSpPr>
          <p:nvPr>
            <p:ph idx="1"/>
          </p:nvPr>
        </p:nvSpPr>
        <p:spPr>
          <a:xfrm>
            <a:off x="498474" y="1320800"/>
            <a:ext cx="7870826" cy="5137150"/>
          </a:xfrm>
        </p:spPr>
        <p:txBody>
          <a:bodyPr>
            <a:normAutofit fontScale="85000" lnSpcReduction="20000"/>
          </a:bodyPr>
          <a:lstStyle/>
          <a:p>
            <a:pPr fontAlgn="base">
              <a:lnSpc>
                <a:spcPct val="120000"/>
              </a:lnSpc>
            </a:pPr>
            <a:r>
              <a:rPr lang="ja-JP" altLang="en-US" dirty="0" smtClean="0">
                <a:solidFill>
                  <a:schemeClr val="tx1"/>
                </a:solidFill>
                <a:latin typeface="Meiryo" panose="020B0604030504040204" pitchFamily="34" charset="-128"/>
                <a:ea typeface="Meiryo" panose="020B0604030504040204" pitchFamily="34" charset="-128"/>
              </a:rPr>
              <a:t>シンプル</a:t>
            </a:r>
            <a:r>
              <a:rPr lang="ja-JP" altLang="en-US" dirty="0">
                <a:solidFill>
                  <a:schemeClr val="tx1"/>
                </a:solidFill>
                <a:latin typeface="Meiryo" panose="020B0604030504040204" pitchFamily="34" charset="-128"/>
                <a:ea typeface="Meiryo" panose="020B0604030504040204" pitchFamily="34" charset="-128"/>
              </a:rPr>
              <a:t>ななかに哲学がある（教職</a:t>
            </a:r>
            <a:r>
              <a:rPr lang="ja-JP" altLang="en-US" dirty="0" smtClean="0">
                <a:solidFill>
                  <a:schemeClr val="tx1"/>
                </a:solidFill>
                <a:latin typeface="Meiryo" panose="020B0604030504040204" pitchFamily="34" charset="-128"/>
                <a:ea typeface="Meiryo" panose="020B0604030504040204" pitchFamily="34" charset="-128"/>
              </a:rPr>
              <a:t>大学院教員）</a:t>
            </a:r>
            <a:endParaRPr lang="en-US" altLang="ja-JP" dirty="0" smtClean="0">
              <a:solidFill>
                <a:schemeClr val="tx1"/>
              </a:solidFill>
              <a:latin typeface="Meiryo" panose="020B0604030504040204" pitchFamily="34" charset="-128"/>
              <a:ea typeface="Meiryo" panose="020B0604030504040204" pitchFamily="34" charset="-128"/>
            </a:endParaRPr>
          </a:p>
          <a:p>
            <a:pPr fontAlgn="base">
              <a:lnSpc>
                <a:spcPct val="120000"/>
              </a:lnSpc>
            </a:pPr>
            <a:r>
              <a:rPr lang="en-US" altLang="ja-JP" dirty="0" smtClean="0">
                <a:solidFill>
                  <a:schemeClr val="tx1"/>
                </a:solidFill>
                <a:latin typeface="Meiryo" panose="020B0604030504040204" pitchFamily="34" charset="-128"/>
                <a:ea typeface="Meiryo" panose="020B0604030504040204" pitchFamily="34" charset="-128"/>
              </a:rPr>
              <a:t>QFT</a:t>
            </a:r>
            <a:r>
              <a:rPr lang="ja-JP" altLang="en-US" dirty="0" smtClean="0">
                <a:solidFill>
                  <a:schemeClr val="tx1"/>
                </a:solidFill>
                <a:latin typeface="Meiryo" panose="020B0604030504040204" pitchFamily="34" charset="-128"/>
                <a:ea typeface="Meiryo" panose="020B0604030504040204" pitchFamily="34" charset="-128"/>
              </a:rPr>
              <a:t>で</a:t>
            </a:r>
            <a:r>
              <a:rPr lang="ja-JP" altLang="en-US" dirty="0">
                <a:solidFill>
                  <a:schemeClr val="tx1"/>
                </a:solidFill>
                <a:latin typeface="Meiryo" panose="020B0604030504040204" pitchFamily="34" charset="-128"/>
                <a:ea typeface="Meiryo" panose="020B0604030504040204" pitchFamily="34" charset="-128"/>
              </a:rPr>
              <a:t>学び方を学んでいる。（中</a:t>
            </a:r>
            <a:r>
              <a:rPr lang="en-US" altLang="ja-JP" dirty="0" smtClean="0">
                <a:solidFill>
                  <a:schemeClr val="tx1"/>
                </a:solidFill>
                <a:latin typeface="Meiryo" panose="020B0604030504040204" pitchFamily="34" charset="-128"/>
                <a:ea typeface="Meiryo" panose="020B0604030504040204" pitchFamily="34" charset="-128"/>
              </a:rPr>
              <a:t>2</a:t>
            </a:r>
            <a:r>
              <a:rPr lang="ja-JP" altLang="en-US" dirty="0" smtClean="0">
                <a:solidFill>
                  <a:schemeClr val="tx1"/>
                </a:solidFill>
                <a:latin typeface="Meiryo" panose="020B0604030504040204" pitchFamily="34" charset="-128"/>
                <a:ea typeface="Meiryo" panose="020B0604030504040204" pitchFamily="34" charset="-128"/>
              </a:rPr>
              <a:t>理科）</a:t>
            </a:r>
            <a:endParaRPr lang="en-US" altLang="ja-JP" dirty="0" smtClean="0">
              <a:solidFill>
                <a:schemeClr val="tx1"/>
              </a:solidFill>
              <a:latin typeface="Meiryo" panose="020B0604030504040204" pitchFamily="34" charset="-128"/>
              <a:ea typeface="Meiryo" panose="020B0604030504040204" pitchFamily="34" charset="-128"/>
            </a:endParaRPr>
          </a:p>
          <a:p>
            <a:pPr fontAlgn="base">
              <a:lnSpc>
                <a:spcPct val="120000"/>
              </a:lnSpc>
            </a:pPr>
            <a:r>
              <a:rPr lang="en-US" altLang="ja-JP" dirty="0">
                <a:solidFill>
                  <a:schemeClr val="tx1"/>
                </a:solidFill>
                <a:latin typeface="Meiryo" panose="020B0604030504040204" pitchFamily="34" charset="-128"/>
                <a:ea typeface="Meiryo" panose="020B0604030504040204" pitchFamily="34" charset="-128"/>
              </a:rPr>
              <a:t>…QFT</a:t>
            </a:r>
            <a:r>
              <a:rPr lang="ja-JP" altLang="en-US" dirty="0">
                <a:solidFill>
                  <a:schemeClr val="tx1"/>
                </a:solidFill>
                <a:latin typeface="Meiryo" panose="020B0604030504040204" pitchFamily="34" charset="-128"/>
                <a:ea typeface="Meiryo" panose="020B0604030504040204" pitchFamily="34" charset="-128"/>
              </a:rPr>
              <a:t>を通して、子どもたちは言葉で思考する楽しみを感じたようです。</a:t>
            </a:r>
            <a:r>
              <a:rPr lang="en-US" altLang="ja-JP" dirty="0">
                <a:solidFill>
                  <a:schemeClr val="tx1"/>
                </a:solidFill>
                <a:latin typeface="Meiryo" panose="020B0604030504040204" pitchFamily="34" charset="-128"/>
                <a:ea typeface="Meiryo" panose="020B0604030504040204" pitchFamily="34" charset="-128"/>
              </a:rPr>
              <a:t>(</a:t>
            </a:r>
            <a:r>
              <a:rPr lang="ja-JP" altLang="en-US" dirty="0">
                <a:solidFill>
                  <a:schemeClr val="tx1"/>
                </a:solidFill>
                <a:latin typeface="Meiryo" panose="020B0604030504040204" pitchFamily="34" charset="-128"/>
                <a:ea typeface="Meiryo" panose="020B0604030504040204" pitchFamily="34" charset="-128"/>
              </a:rPr>
              <a:t>小</a:t>
            </a:r>
            <a:r>
              <a:rPr lang="en-US" altLang="ja-JP" dirty="0">
                <a:solidFill>
                  <a:schemeClr val="tx1"/>
                </a:solidFill>
                <a:latin typeface="Meiryo" panose="020B0604030504040204" pitchFamily="34" charset="-128"/>
                <a:ea typeface="Meiryo" panose="020B0604030504040204" pitchFamily="34" charset="-128"/>
              </a:rPr>
              <a:t>5</a:t>
            </a:r>
            <a:r>
              <a:rPr lang="en-US" altLang="ja-JP" dirty="0" smtClean="0">
                <a:solidFill>
                  <a:schemeClr val="tx1"/>
                </a:solidFill>
                <a:latin typeface="Meiryo" panose="020B0604030504040204" pitchFamily="34" charset="-128"/>
                <a:ea typeface="Meiryo" panose="020B0604030504040204" pitchFamily="34" charset="-128"/>
              </a:rPr>
              <a:t>)</a:t>
            </a:r>
          </a:p>
          <a:p>
            <a:pPr fontAlgn="base">
              <a:lnSpc>
                <a:spcPct val="120000"/>
              </a:lnSpc>
            </a:pPr>
            <a:r>
              <a:rPr lang="ja-JP" altLang="en-US" dirty="0" smtClean="0">
                <a:solidFill>
                  <a:schemeClr val="tx1"/>
                </a:solidFill>
                <a:latin typeface="Meiryo" panose="020B0604030504040204" pitchFamily="34" charset="-128"/>
                <a:ea typeface="Meiryo" panose="020B0604030504040204" pitchFamily="34" charset="-128"/>
              </a:rPr>
              <a:t>学校</a:t>
            </a:r>
            <a:r>
              <a:rPr lang="ja-JP" altLang="en-US" dirty="0">
                <a:solidFill>
                  <a:schemeClr val="tx1"/>
                </a:solidFill>
                <a:latin typeface="Meiryo" panose="020B0604030504040204" pitchFamily="34" charset="-128"/>
                <a:ea typeface="Meiryo" panose="020B0604030504040204" pitchFamily="34" charset="-128"/>
              </a:rPr>
              <a:t>では、子どもたちも先生も正解を求めるけれども</a:t>
            </a:r>
            <a:r>
              <a:rPr lang="ja-JP" altLang="en-US" dirty="0" smtClean="0">
                <a:solidFill>
                  <a:schemeClr val="tx1"/>
                </a:solidFill>
                <a:latin typeface="Meiryo" panose="020B0604030504040204" pitchFamily="34" charset="-128"/>
                <a:ea typeface="Meiryo" panose="020B0604030504040204" pitchFamily="34" charset="-128"/>
              </a:rPr>
              <a:t>、</a:t>
            </a:r>
            <a:r>
              <a:rPr lang="en-US" altLang="ja-JP" dirty="0" smtClean="0">
                <a:solidFill>
                  <a:schemeClr val="tx1"/>
                </a:solidFill>
                <a:latin typeface="Meiryo" panose="020B0604030504040204" pitchFamily="34" charset="-128"/>
                <a:ea typeface="Meiryo" panose="020B0604030504040204" pitchFamily="34" charset="-128"/>
              </a:rPr>
              <a:t>QF</a:t>
            </a:r>
            <a:r>
              <a:rPr lang="en-US" altLang="ja-JP" dirty="0">
                <a:solidFill>
                  <a:schemeClr val="tx1"/>
                </a:solidFill>
                <a:latin typeface="Meiryo" panose="020B0604030504040204" pitchFamily="34" charset="-128"/>
                <a:ea typeface="Meiryo" panose="020B0604030504040204" pitchFamily="34" charset="-128"/>
              </a:rPr>
              <a:t>T</a:t>
            </a:r>
            <a:r>
              <a:rPr lang="ja-JP" altLang="en-US" dirty="0" smtClean="0">
                <a:solidFill>
                  <a:schemeClr val="tx1"/>
                </a:solidFill>
                <a:latin typeface="Meiryo" panose="020B0604030504040204" pitchFamily="34" charset="-128"/>
                <a:ea typeface="Meiryo" panose="020B0604030504040204" pitchFamily="34" charset="-128"/>
              </a:rPr>
              <a:t>では</a:t>
            </a:r>
            <a:r>
              <a:rPr lang="ja-JP" altLang="en-US" dirty="0">
                <a:solidFill>
                  <a:schemeClr val="tx1"/>
                </a:solidFill>
                <a:latin typeface="Meiryo" panose="020B0604030504040204" pitchFamily="34" charset="-128"/>
                <a:ea typeface="Meiryo" panose="020B0604030504040204" pitchFamily="34" charset="-128"/>
              </a:rPr>
              <a:t>カオスが生まれ、いつもは正答にすぐにたどりつく子どもたちに</a:t>
            </a:r>
            <a:r>
              <a:rPr lang="ja-JP" altLang="en-US" b="1" dirty="0">
                <a:solidFill>
                  <a:schemeClr val="tx1"/>
                </a:solidFill>
                <a:latin typeface="Meiryo" panose="020B0604030504040204" pitchFamily="34" charset="-128"/>
                <a:ea typeface="Meiryo" panose="020B0604030504040204" pitchFamily="34" charset="-128"/>
              </a:rPr>
              <a:t>いろいろな考え方</a:t>
            </a:r>
            <a:r>
              <a:rPr lang="ja-JP" altLang="en-US" dirty="0">
                <a:solidFill>
                  <a:schemeClr val="tx1"/>
                </a:solidFill>
                <a:latin typeface="Meiryo" panose="020B0604030504040204" pitchFamily="34" charset="-128"/>
                <a:ea typeface="Meiryo" panose="020B0604030504040204" pitchFamily="34" charset="-128"/>
              </a:rPr>
              <a:t>を示すことができる</a:t>
            </a:r>
            <a:r>
              <a:rPr lang="ja-JP" altLang="en-US" dirty="0" smtClean="0">
                <a:solidFill>
                  <a:schemeClr val="tx1"/>
                </a:solidFill>
                <a:latin typeface="Meiryo" panose="020B0604030504040204" pitchFamily="34" charset="-128"/>
                <a:ea typeface="Meiryo" panose="020B0604030504040204" pitchFamily="34" charset="-128"/>
              </a:rPr>
              <a:t>」（小</a:t>
            </a:r>
            <a:r>
              <a:rPr lang="en-US" altLang="ja-JP" dirty="0" smtClean="0">
                <a:solidFill>
                  <a:schemeClr val="tx1"/>
                </a:solidFill>
                <a:latin typeface="Meiryo" panose="020B0604030504040204" pitchFamily="34" charset="-128"/>
                <a:ea typeface="Meiryo" panose="020B0604030504040204" pitchFamily="34" charset="-128"/>
              </a:rPr>
              <a:t>5</a:t>
            </a:r>
            <a:r>
              <a:rPr lang="ja-JP" altLang="en-US" dirty="0" smtClean="0">
                <a:solidFill>
                  <a:schemeClr val="tx1"/>
                </a:solidFill>
                <a:latin typeface="Meiryo" panose="020B0604030504040204" pitchFamily="34" charset="-128"/>
                <a:ea typeface="Meiryo" panose="020B0604030504040204" pitchFamily="34" charset="-128"/>
              </a:rPr>
              <a:t>）</a:t>
            </a:r>
            <a:endParaRPr lang="en-US" altLang="ja-JP" dirty="0">
              <a:solidFill>
                <a:schemeClr val="tx1"/>
              </a:solidFill>
              <a:latin typeface="Meiryo" panose="020B0604030504040204" pitchFamily="34" charset="-128"/>
              <a:ea typeface="Meiryo" panose="020B0604030504040204" pitchFamily="34" charset="-128"/>
            </a:endParaRPr>
          </a:p>
          <a:p>
            <a:pPr fontAlgn="base">
              <a:lnSpc>
                <a:spcPct val="120000"/>
              </a:lnSpc>
            </a:pPr>
            <a:r>
              <a:rPr lang="ja-JP" altLang="en-US" dirty="0" smtClean="0">
                <a:solidFill>
                  <a:schemeClr val="tx1"/>
                </a:solidFill>
                <a:latin typeface="Meiryo" panose="020B0604030504040204" pitchFamily="34" charset="-128"/>
                <a:ea typeface="Meiryo" panose="020B0604030504040204" pitchFamily="34" charset="-128"/>
              </a:rPr>
              <a:t>「</a:t>
            </a:r>
            <a:r>
              <a:rPr lang="ja-JP" altLang="en-US" dirty="0">
                <a:solidFill>
                  <a:schemeClr val="tx1"/>
                </a:solidFill>
                <a:latin typeface="Meiryo" panose="020B0604030504040204" pitchFamily="34" charset="-128"/>
                <a:ea typeface="Meiryo" panose="020B0604030504040204" pitchFamily="34" charset="-128"/>
              </a:rPr>
              <a:t>問う」は（「答える」に比べて）限界がない。教師の想定に収まらない学びを達成するのに役立つ</a:t>
            </a:r>
            <a:r>
              <a:rPr lang="ja-JP" altLang="en-US" dirty="0" smtClean="0">
                <a:solidFill>
                  <a:schemeClr val="tx1"/>
                </a:solidFill>
                <a:latin typeface="Meiryo" panose="020B0604030504040204" pitchFamily="34" charset="-128"/>
                <a:ea typeface="Meiryo" panose="020B0604030504040204" pitchFamily="34" charset="-128"/>
              </a:rPr>
              <a:t>。（高校国語）</a:t>
            </a:r>
            <a:endParaRPr lang="en-US" altLang="ja-JP" dirty="0" smtClean="0">
              <a:solidFill>
                <a:schemeClr val="tx1"/>
              </a:solidFill>
              <a:latin typeface="Meiryo" panose="020B0604030504040204" pitchFamily="34" charset="-128"/>
              <a:ea typeface="Meiryo" panose="020B0604030504040204" pitchFamily="34" charset="-128"/>
            </a:endParaRPr>
          </a:p>
          <a:p>
            <a:pPr fontAlgn="base">
              <a:lnSpc>
                <a:spcPct val="120000"/>
              </a:lnSpc>
            </a:pPr>
            <a:r>
              <a:rPr lang="ja-JP" altLang="en-US" dirty="0">
                <a:solidFill>
                  <a:schemeClr val="tx1"/>
                </a:solidFill>
                <a:latin typeface="Meiryo" panose="020B0604030504040204" pitchFamily="34" charset="-128"/>
                <a:ea typeface="Meiryo" panose="020B0604030504040204" pitchFamily="34" charset="-128"/>
              </a:rPr>
              <a:t>子どもたちが自ら質問を作り出すことは学びの出発点が子どもたちにより近づきます。そのことが主体的に学ぶ、取り組むことにつながると思います。</a:t>
            </a:r>
            <a:r>
              <a:rPr lang="en-US" altLang="ja-JP" dirty="0">
                <a:solidFill>
                  <a:schemeClr val="tx1"/>
                </a:solidFill>
                <a:latin typeface="Meiryo" panose="020B0604030504040204" pitchFamily="34" charset="-128"/>
                <a:ea typeface="Meiryo" panose="020B0604030504040204" pitchFamily="34" charset="-128"/>
              </a:rPr>
              <a:t>…</a:t>
            </a:r>
            <a:r>
              <a:rPr lang="ja-JP" altLang="en-US" dirty="0">
                <a:solidFill>
                  <a:schemeClr val="tx1"/>
                </a:solidFill>
                <a:latin typeface="Meiryo" panose="020B0604030504040204" pitchFamily="34" charset="-128"/>
                <a:ea typeface="Meiryo" panose="020B0604030504040204" pitchFamily="34" charset="-128"/>
              </a:rPr>
              <a:t>この活動は非常に内省的に見えますが、他者とともに</a:t>
            </a:r>
            <a:r>
              <a:rPr lang="ja-JP" altLang="en-US" b="1" dirty="0">
                <a:solidFill>
                  <a:schemeClr val="tx1"/>
                </a:solidFill>
                <a:latin typeface="Meiryo" panose="020B0604030504040204" pitchFamily="34" charset="-128"/>
                <a:ea typeface="Meiryo" panose="020B0604030504040204" pitchFamily="34" charset="-128"/>
              </a:rPr>
              <a:t>質問を作り出すことで互いに影響しあい対話をしているかのような感覚もある</a:t>
            </a:r>
            <a:r>
              <a:rPr lang="ja-JP" altLang="en-US" dirty="0">
                <a:solidFill>
                  <a:schemeClr val="tx1"/>
                </a:solidFill>
                <a:latin typeface="Meiryo" panose="020B0604030504040204" pitchFamily="34" charset="-128"/>
                <a:ea typeface="Meiryo" panose="020B0604030504040204" pitchFamily="34" charset="-128"/>
              </a:rPr>
              <a:t>ことにも価値があると思います。 </a:t>
            </a:r>
          </a:p>
          <a:p>
            <a:pPr fontAlgn="base">
              <a:lnSpc>
                <a:spcPct val="120000"/>
              </a:lnSpc>
            </a:pPr>
            <a:endParaRPr lang="ja-JP" altLang="en-US" dirty="0">
              <a:solidFill>
                <a:schemeClr val="tx1"/>
              </a:solidFill>
              <a:latin typeface="Meiryo" panose="020B0604030504040204" pitchFamily="34" charset="-128"/>
              <a:ea typeface="Meiryo" panose="020B0604030504040204" pitchFamily="34" charset="-128"/>
            </a:endParaRPr>
          </a:p>
          <a:p>
            <a:endParaRPr lang="en-US"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631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673976" cy="1116106"/>
          </a:xfrm>
        </p:spPr>
        <p:txBody>
          <a:bodyPr>
            <a:noAutofit/>
          </a:bodyPr>
          <a:lstStyle/>
          <a:p>
            <a:r>
              <a:rPr lang="ja-JP" altLang="en-US" sz="4000" dirty="0" smtClean="0">
                <a:latin typeface="Meiryo" panose="020B0604030504040204" pitchFamily="34" charset="-128"/>
                <a:ea typeface="Meiryo" panose="020B0604030504040204" pitchFamily="34" charset="-128"/>
              </a:rPr>
              <a:t>自ら問いを立てることで学ぶ力を高める</a:t>
            </a:r>
            <a:r>
              <a:rPr lang="en-US" altLang="ja-JP" sz="4000" dirty="0" smtClean="0">
                <a:latin typeface="Meiryo" panose="020B0604030504040204" pitchFamily="34" charset="-128"/>
                <a:ea typeface="Meiryo" panose="020B0604030504040204" pitchFamily="34" charset="-128"/>
              </a:rPr>
              <a:t/>
            </a:r>
            <a:br>
              <a:rPr lang="en-US" altLang="ja-JP" sz="4000" dirty="0" smtClean="0">
                <a:latin typeface="Meiryo" panose="020B0604030504040204" pitchFamily="34" charset="-128"/>
                <a:ea typeface="Meiryo" panose="020B0604030504040204" pitchFamily="34" charset="-128"/>
              </a:rPr>
            </a:br>
            <a:endParaRPr lang="en-US" sz="4000" dirty="0">
              <a:latin typeface="Meiryo" panose="020B0604030504040204" pitchFamily="34" charset="-128"/>
              <a:ea typeface="Meiryo" panose="020B0604030504040204" pitchFamily="34" charset="-128"/>
            </a:endParaRPr>
          </a:p>
        </p:txBody>
      </p:sp>
      <p:sp>
        <p:nvSpPr>
          <p:cNvPr id="3" name="Content Placeholder 2"/>
          <p:cNvSpPr>
            <a:spLocks noGrp="1"/>
          </p:cNvSpPr>
          <p:nvPr>
            <p:ph idx="1"/>
          </p:nvPr>
        </p:nvSpPr>
        <p:spPr>
          <a:xfrm>
            <a:off x="498474" y="2281237"/>
            <a:ext cx="7556313" cy="4144963"/>
          </a:xfrm>
        </p:spPr>
        <p:txBody>
          <a:bodyPr/>
          <a:lstStyle/>
          <a:p>
            <a:pPr>
              <a:buFont typeface="Arial" panose="020B0604020202020204" pitchFamily="34" charset="0"/>
              <a:buChar char="•"/>
            </a:pPr>
            <a:r>
              <a:rPr lang="ja-JP" altLang="en-US" sz="3600" dirty="0" smtClean="0">
                <a:solidFill>
                  <a:schemeClr val="tx1"/>
                </a:solidFill>
                <a:latin typeface="Meiryo" panose="020B0604030504040204" pitchFamily="34" charset="-128"/>
                <a:ea typeface="Meiryo" panose="020B0604030504040204" pitchFamily="34" charset="-128"/>
              </a:rPr>
              <a:t>興味・関心が</a:t>
            </a:r>
            <a:r>
              <a:rPr lang="ja-JP" altLang="en-US" sz="3600" dirty="0">
                <a:solidFill>
                  <a:schemeClr val="tx1"/>
                </a:solidFill>
                <a:latin typeface="Meiryo" panose="020B0604030504040204" pitchFamily="34" charset="-128"/>
                <a:ea typeface="Meiryo" panose="020B0604030504040204" pitchFamily="34" charset="-128"/>
              </a:rPr>
              <a:t>広</a:t>
            </a:r>
            <a:r>
              <a:rPr lang="ja-JP" altLang="en-US" sz="3600" dirty="0" smtClean="0">
                <a:solidFill>
                  <a:schemeClr val="tx1"/>
                </a:solidFill>
                <a:latin typeface="Meiryo" panose="020B0604030504040204" pitchFamily="34" charset="-128"/>
                <a:ea typeface="Meiryo" panose="020B0604030504040204" pitchFamily="34" charset="-128"/>
              </a:rPr>
              <a:t>がる</a:t>
            </a:r>
            <a:endParaRPr lang="en-US" sz="3600" dirty="0">
              <a:solidFill>
                <a:schemeClr val="tx1"/>
              </a:solidFill>
              <a:latin typeface="Meiryo" panose="020B0604030504040204" pitchFamily="34" charset="-128"/>
              <a:ea typeface="Meiryo" panose="020B0604030504040204" pitchFamily="34" charset="-128"/>
            </a:endParaRPr>
          </a:p>
          <a:p>
            <a:pPr>
              <a:buFont typeface="Arial" panose="020B0604020202020204" pitchFamily="34" charset="0"/>
              <a:buChar char="•"/>
            </a:pPr>
            <a:r>
              <a:rPr lang="ja-JP" altLang="en-US" sz="3600" dirty="0" smtClean="0">
                <a:solidFill>
                  <a:schemeClr val="tx1"/>
                </a:solidFill>
                <a:latin typeface="Meiryo" panose="020B0604030504040204" pitchFamily="34" charset="-128"/>
                <a:ea typeface="Meiryo" panose="020B0604030504040204" pitchFamily="34" charset="-128"/>
              </a:rPr>
              <a:t>主体性が向上する</a:t>
            </a:r>
            <a:endParaRPr lang="en-US" sz="3600" dirty="0">
              <a:solidFill>
                <a:schemeClr val="tx1"/>
              </a:solidFill>
              <a:latin typeface="Meiryo" panose="020B0604030504040204" pitchFamily="34" charset="-128"/>
              <a:ea typeface="Meiryo" panose="020B0604030504040204" pitchFamily="34" charset="-128"/>
            </a:endParaRPr>
          </a:p>
          <a:p>
            <a:pPr>
              <a:buFont typeface="Arial" panose="020B0604020202020204" pitchFamily="34" charset="0"/>
              <a:buChar char="•"/>
            </a:pPr>
            <a:r>
              <a:rPr lang="ja-JP" altLang="en-US" sz="3600" dirty="0" smtClean="0">
                <a:solidFill>
                  <a:schemeClr val="tx1"/>
                </a:solidFill>
                <a:latin typeface="Meiryo" panose="020B0604030504040204" pitchFamily="34" charset="-128"/>
                <a:ea typeface="Meiryo" panose="020B0604030504040204" pitchFamily="34" charset="-128"/>
              </a:rPr>
              <a:t>知識・理解が向上・定着する</a:t>
            </a:r>
            <a:endParaRPr lang="en-US" altLang="ja-JP" sz="3600" dirty="0" smtClean="0">
              <a:solidFill>
                <a:schemeClr val="tx1"/>
              </a:solidFill>
              <a:latin typeface="Meiryo" panose="020B0604030504040204" pitchFamily="34" charset="-128"/>
              <a:ea typeface="Meiryo" panose="020B0604030504040204" pitchFamily="34" charset="-128"/>
            </a:endParaRPr>
          </a:p>
          <a:p>
            <a:pPr>
              <a:buFont typeface="Arial" panose="020B0604020202020204" pitchFamily="34" charset="0"/>
              <a:buChar char="•"/>
            </a:pPr>
            <a:r>
              <a:rPr lang="ja-JP" altLang="en-US" sz="3600" dirty="0" smtClean="0">
                <a:solidFill>
                  <a:schemeClr val="tx1"/>
                </a:solidFill>
                <a:latin typeface="Meiryo" panose="020B0604030504040204" pitchFamily="34" charset="-128"/>
                <a:ea typeface="Meiryo" panose="020B0604030504040204" pitchFamily="34" charset="-128"/>
              </a:rPr>
              <a:t>学ぶ力を育てる</a:t>
            </a:r>
            <a:endParaRPr lang="en-US" sz="36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039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ages-na.ssl-images-amazon.com/images/I/513w0Qk1K2L._SX351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452" y="1428750"/>
            <a:ext cx="3278098" cy="463391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images-na.ssl-images-amazon.com/images/I/514yrtMMCaL._SX35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956" y="717550"/>
            <a:ext cx="1957425" cy="276701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å½èªã®ææ¥­259å· åç«¥è¨èªç ç©¶ä¼(ç·¨) - å­ã©ãã®æªæ¥ç¤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787" y="717550"/>
            <a:ext cx="1905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images-na.ssl-images-amazon.com/images/I/518EhqJc8qL._SX342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800" y="3602651"/>
            <a:ext cx="2050461" cy="2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72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474" y="705550"/>
            <a:ext cx="7556313" cy="1116106"/>
          </a:xfrm>
        </p:spPr>
        <p:txBody>
          <a:bodyPr/>
          <a:lstStyle/>
          <a:p>
            <a:r>
              <a:rPr lang="en-US" altLang="ja-JP" sz="4800" dirty="0" smtClean="0">
                <a:latin typeface="Meiryo" panose="020B0604030504040204" pitchFamily="34" charset="-128"/>
                <a:ea typeface="Meiryo" panose="020B0604030504040204" pitchFamily="34" charset="-128"/>
              </a:rPr>
              <a:t>AI</a:t>
            </a:r>
            <a:r>
              <a:rPr lang="ja-JP" altLang="en-US" sz="4800" dirty="0" smtClean="0">
                <a:latin typeface="Meiryo" panose="020B0604030504040204" pitchFamily="34" charset="-128"/>
                <a:ea typeface="Meiryo" panose="020B0604030504040204" pitchFamily="34" charset="-128"/>
              </a:rPr>
              <a:t> 時代に</a:t>
            </a:r>
            <a:endParaRPr lang="en-US" sz="4800" dirty="0">
              <a:latin typeface="Meiryo" panose="020B0604030504040204" pitchFamily="34" charset="-128"/>
              <a:ea typeface="Meiryo" panose="020B0604030504040204" pitchFamily="34" charset="-128"/>
            </a:endParaRPr>
          </a:p>
        </p:txBody>
      </p:sp>
      <p:sp>
        <p:nvSpPr>
          <p:cNvPr id="3" name="コンテンツ プレースホルダー 2"/>
          <p:cNvSpPr>
            <a:spLocks noGrp="1"/>
          </p:cNvSpPr>
          <p:nvPr>
            <p:ph idx="1"/>
          </p:nvPr>
        </p:nvSpPr>
        <p:spPr>
          <a:xfrm>
            <a:off x="498474" y="1981199"/>
            <a:ext cx="7874001" cy="3583781"/>
          </a:xfrm>
        </p:spPr>
        <p:txBody>
          <a:bodyPr>
            <a:noAutofit/>
          </a:bodyPr>
          <a:lstStyle/>
          <a:p>
            <a:pPr marL="0" indent="0">
              <a:buNone/>
            </a:pPr>
            <a:r>
              <a:rPr lang="en-US" altLang="ja-JP" sz="3600" dirty="0" smtClean="0">
                <a:solidFill>
                  <a:schemeClr val="tx1"/>
                </a:solidFill>
                <a:latin typeface="Meiryo" panose="020B0604030504040204" pitchFamily="34" charset="-128"/>
                <a:ea typeface="Meiryo" panose="020B0604030504040204" pitchFamily="34" charset="-128"/>
              </a:rPr>
              <a:t>…</a:t>
            </a:r>
            <a:r>
              <a:rPr lang="ja-JP" altLang="en-US" sz="3600" dirty="0" smtClean="0">
                <a:solidFill>
                  <a:schemeClr val="tx1"/>
                </a:solidFill>
                <a:latin typeface="Meiryo" panose="020B0604030504040204" pitchFamily="34" charset="-128"/>
                <a:ea typeface="Meiryo" panose="020B0604030504040204" pitchFamily="34" charset="-128"/>
              </a:rPr>
              <a:t>「</a:t>
            </a:r>
            <a:r>
              <a:rPr lang="ja-JP" altLang="en-US" sz="3600" dirty="0">
                <a:solidFill>
                  <a:schemeClr val="tx1"/>
                </a:solidFill>
                <a:latin typeface="Meiryo" panose="020B0604030504040204" pitchFamily="34" charset="-128"/>
                <a:ea typeface="Meiryo" panose="020B0604030504040204" pitchFamily="34" charset="-128"/>
              </a:rPr>
              <a:t>価値を判断できる」「自ら問いを立てられる」という力を持っている限り、人間にしかできない仕事はなく</a:t>
            </a:r>
            <a:r>
              <a:rPr lang="ja-JP" altLang="en-US" sz="3600" dirty="0" smtClean="0">
                <a:solidFill>
                  <a:schemeClr val="tx1"/>
                </a:solidFill>
                <a:latin typeface="Meiryo" panose="020B0604030504040204" pitchFamily="34" charset="-128"/>
                <a:ea typeface="Meiryo" panose="020B0604030504040204" pitchFamily="34" charset="-128"/>
              </a:rPr>
              <a:t>ならない</a:t>
            </a:r>
            <a:r>
              <a:rPr lang="en-US" altLang="ja-JP" sz="3600" dirty="0" smtClean="0">
                <a:solidFill>
                  <a:schemeClr val="tx1"/>
                </a:solidFill>
                <a:latin typeface="Meiryo" panose="020B0604030504040204" pitchFamily="34" charset="-128"/>
                <a:ea typeface="Meiryo" panose="020B0604030504040204" pitchFamily="34" charset="-128"/>
              </a:rPr>
              <a:t>…</a:t>
            </a:r>
            <a:r>
              <a:rPr lang="ja-JP" altLang="en-US" sz="3600" dirty="0" smtClean="0">
                <a:solidFill>
                  <a:schemeClr val="tx1"/>
                </a:solidFill>
                <a:latin typeface="Meiryo" panose="020B0604030504040204" pitchFamily="34" charset="-128"/>
                <a:ea typeface="Meiryo" panose="020B0604030504040204" pitchFamily="34" charset="-128"/>
              </a:rPr>
              <a:t>　　　　　　　　　　　</a:t>
            </a:r>
            <a:endParaRPr lang="en-US" altLang="ja-JP" sz="3600" dirty="0" smtClean="0">
              <a:solidFill>
                <a:schemeClr val="tx1"/>
              </a:solidFill>
              <a:latin typeface="Meiryo" panose="020B0604030504040204" pitchFamily="34" charset="-128"/>
              <a:ea typeface="Meiryo" panose="020B0604030504040204" pitchFamily="34" charset="-128"/>
            </a:endParaRPr>
          </a:p>
          <a:p>
            <a:pPr marL="0" indent="0" algn="r">
              <a:buNone/>
            </a:pPr>
            <a:r>
              <a:rPr lang="ja-JP" altLang="en-US" sz="3200" dirty="0" smtClean="0">
                <a:solidFill>
                  <a:schemeClr val="tx1"/>
                </a:solidFill>
                <a:latin typeface="Meiryo" panose="020B0604030504040204" pitchFamily="34" charset="-128"/>
                <a:ea typeface="Meiryo" panose="020B0604030504040204" pitchFamily="34" charset="-128"/>
              </a:rPr>
              <a:t>羽生</a:t>
            </a:r>
            <a:r>
              <a:rPr lang="ja-JP" altLang="en-US" sz="3200" dirty="0">
                <a:solidFill>
                  <a:schemeClr val="tx1"/>
                </a:solidFill>
                <a:latin typeface="Meiryo" panose="020B0604030504040204" pitchFamily="34" charset="-128"/>
                <a:ea typeface="Meiryo" panose="020B0604030504040204" pitchFamily="34" charset="-128"/>
              </a:rPr>
              <a:t>善</a:t>
            </a:r>
            <a:r>
              <a:rPr lang="ja-JP" altLang="en-US" sz="3200" dirty="0" smtClean="0">
                <a:solidFill>
                  <a:schemeClr val="tx1"/>
                </a:solidFill>
                <a:latin typeface="Meiryo" panose="020B0604030504040204" pitchFamily="34" charset="-128"/>
                <a:ea typeface="Meiryo" panose="020B0604030504040204" pitchFamily="34" charset="-128"/>
              </a:rPr>
              <a:t>治棋士</a:t>
            </a:r>
            <a:endParaRPr lang="en-US" altLang="ja-JP" sz="3200" dirty="0" smtClean="0">
              <a:solidFill>
                <a:schemeClr val="tx1"/>
              </a:solidFill>
              <a:latin typeface="Meiryo" panose="020B0604030504040204" pitchFamily="34" charset="-128"/>
              <a:ea typeface="Meiryo" panose="020B0604030504040204" pitchFamily="34" charset="-128"/>
            </a:endParaRPr>
          </a:p>
          <a:p>
            <a:pPr marL="0" indent="0" algn="r">
              <a:buNone/>
            </a:pPr>
            <a:r>
              <a:rPr lang="en-US" sz="1400" dirty="0">
                <a:solidFill>
                  <a:schemeClr val="tx1"/>
                </a:solidFill>
                <a:latin typeface="Meiryo" panose="020B0604030504040204" pitchFamily="34" charset="-128"/>
                <a:ea typeface="Meiryo" panose="020B0604030504040204" pitchFamily="34" charset="-128"/>
              </a:rPr>
              <a:t>https://www.asahi.com/and_M/articles/SDI2017051254581.html</a:t>
            </a:r>
          </a:p>
        </p:txBody>
      </p:sp>
    </p:spTree>
    <p:extLst>
      <p:ext uri="{BB962C8B-B14F-4D97-AF65-F5344CB8AC3E}">
        <p14:creationId xmlns:p14="http://schemas.microsoft.com/office/powerpoint/2010/main" val="1963157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2" y="1"/>
            <a:ext cx="8704100" cy="6935552"/>
          </a:xfrm>
        </p:spPr>
      </p:pic>
      <p:sp>
        <p:nvSpPr>
          <p:cNvPr id="5" name="テキスト ボックス 4"/>
          <p:cNvSpPr txBox="1"/>
          <p:nvPr/>
        </p:nvSpPr>
        <p:spPr>
          <a:xfrm>
            <a:off x="3756774" y="6589478"/>
            <a:ext cx="5444376" cy="307777"/>
          </a:xfrm>
          <a:prstGeom prst="rect">
            <a:avLst/>
          </a:prstGeom>
          <a:noFill/>
        </p:spPr>
        <p:txBody>
          <a:bodyPr wrap="none" rtlCol="0">
            <a:spAutoFit/>
          </a:bodyPr>
          <a:lstStyle/>
          <a:p>
            <a:r>
              <a:rPr lang="en-US" sz="1400" dirty="0"/>
              <a:t>http://www.nits.go.jp/jisedai/achievement/jirei/pictogram.html</a:t>
            </a:r>
          </a:p>
        </p:txBody>
      </p:sp>
    </p:spTree>
    <p:extLst>
      <p:ext uri="{BB962C8B-B14F-4D97-AF65-F5344CB8AC3E}">
        <p14:creationId xmlns:p14="http://schemas.microsoft.com/office/powerpoint/2010/main" val="396332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34" y="448469"/>
            <a:ext cx="7556313" cy="673751"/>
          </a:xfrm>
        </p:spPr>
        <p:txBody>
          <a:bodyPr/>
          <a:lstStyle/>
          <a:p>
            <a:r>
              <a:rPr lang="ja-JP" altLang="en-US" sz="4800" b="1" dirty="0">
                <a:latin typeface="Meiryo" panose="020B0604030504040204" pitchFamily="34" charset="-128"/>
                <a:ea typeface="Meiryo" panose="020B0604030504040204" pitchFamily="34" charset="-128"/>
              </a:rPr>
              <a:t>本日</a:t>
            </a:r>
            <a:r>
              <a:rPr lang="ja-JP" altLang="en-US" sz="4800" b="1" dirty="0" smtClean="0">
                <a:latin typeface="Meiryo" panose="020B0604030504040204" pitchFamily="34" charset="-128"/>
                <a:ea typeface="Meiryo" panose="020B0604030504040204" pitchFamily="34" charset="-128"/>
              </a:rPr>
              <a:t>の予定</a:t>
            </a:r>
            <a:endParaRPr lang="en-US" sz="4800" b="1" dirty="0">
              <a:latin typeface="Meiryo" panose="020B0604030504040204" pitchFamily="34" charset="-128"/>
              <a:ea typeface="Meiryo" panose="020B0604030504040204" pitchFamily="34" charset="-128"/>
            </a:endParaRPr>
          </a:p>
        </p:txBody>
      </p:sp>
      <p:sp>
        <p:nvSpPr>
          <p:cNvPr id="3" name="Content Placeholder 2"/>
          <p:cNvSpPr>
            <a:spLocks noGrp="1"/>
          </p:cNvSpPr>
          <p:nvPr>
            <p:ph idx="1"/>
          </p:nvPr>
        </p:nvSpPr>
        <p:spPr>
          <a:xfrm>
            <a:off x="476295" y="1638796"/>
            <a:ext cx="7634552" cy="4239490"/>
          </a:xfrm>
        </p:spPr>
        <p:txBody>
          <a:bodyPr>
            <a:noAutofit/>
          </a:bodyPr>
          <a:lstStyle/>
          <a:p>
            <a:pPr marL="0" indent="0">
              <a:buNone/>
            </a:pPr>
            <a:r>
              <a:rPr lang="en-US" altLang="ja-JP" sz="3600" dirty="0">
                <a:solidFill>
                  <a:schemeClr val="tx1"/>
                </a:solidFill>
                <a:latin typeface="Meiryo" panose="020B0604030504040204" pitchFamily="34" charset="-128"/>
                <a:ea typeface="Meiryo" panose="020B0604030504040204" pitchFamily="34" charset="-128"/>
              </a:rPr>
              <a:t>Ⅰ</a:t>
            </a:r>
            <a:r>
              <a:rPr lang="ja-JP" altLang="en-US" sz="3600" dirty="0" smtClean="0">
                <a:solidFill>
                  <a:schemeClr val="tx1"/>
                </a:solidFill>
                <a:latin typeface="Meiryo" panose="020B0604030504040204" pitchFamily="34" charset="-128"/>
                <a:ea typeface="Meiryo" panose="020B0604030504040204" pitchFamily="34" charset="-128"/>
              </a:rPr>
              <a:t>：</a:t>
            </a:r>
            <a:r>
              <a:rPr lang="en-US" altLang="ja-JP" sz="3600" dirty="0" smtClean="0">
                <a:solidFill>
                  <a:schemeClr val="tx1"/>
                </a:solidFill>
                <a:latin typeface="Meiryo" panose="020B0604030504040204" pitchFamily="34" charset="-128"/>
                <a:ea typeface="Meiryo" panose="020B0604030504040204" pitchFamily="34" charset="-128"/>
              </a:rPr>
              <a:t>RQI</a:t>
            </a:r>
            <a:r>
              <a:rPr lang="ja-JP" altLang="en-US" sz="3600" dirty="0" smtClean="0">
                <a:solidFill>
                  <a:schemeClr val="tx1"/>
                </a:solidFill>
                <a:latin typeface="Meiryo" panose="020B0604030504040204" pitchFamily="34" charset="-128"/>
                <a:ea typeface="Meiryo" panose="020B0604030504040204" pitchFamily="34" charset="-128"/>
              </a:rPr>
              <a:t>の紹介／グループでの自己紹介</a:t>
            </a:r>
            <a:endParaRPr lang="en-US" altLang="ja-JP" sz="3600" dirty="0" smtClean="0">
              <a:solidFill>
                <a:schemeClr val="tx1"/>
              </a:solidFill>
              <a:latin typeface="Meiryo" panose="020B0604030504040204" pitchFamily="34" charset="-128"/>
              <a:ea typeface="Meiryo" panose="020B0604030504040204" pitchFamily="34" charset="-128"/>
            </a:endParaRPr>
          </a:p>
          <a:p>
            <a:pPr marL="0" indent="0">
              <a:buNone/>
            </a:pPr>
            <a:r>
              <a:rPr lang="en-US" altLang="ja-JP" sz="3600" dirty="0" smtClean="0">
                <a:solidFill>
                  <a:schemeClr val="tx1"/>
                </a:solidFill>
                <a:latin typeface="Meiryo" panose="020B0604030504040204" pitchFamily="34" charset="-128"/>
                <a:ea typeface="Meiryo" panose="020B0604030504040204" pitchFamily="34" charset="-128"/>
              </a:rPr>
              <a:t>Ⅱ</a:t>
            </a:r>
            <a:r>
              <a:rPr lang="ja-JP" altLang="en-US" sz="3600" dirty="0" smtClean="0">
                <a:solidFill>
                  <a:schemeClr val="tx1"/>
                </a:solidFill>
                <a:latin typeface="Meiryo" panose="020B0604030504040204" pitchFamily="34" charset="-128"/>
                <a:ea typeface="Meiryo" panose="020B0604030504040204" pitchFamily="34" charset="-128"/>
              </a:rPr>
              <a:t>：</a:t>
            </a:r>
            <a:r>
              <a:rPr lang="en-US" sz="3600" dirty="0" smtClean="0">
                <a:solidFill>
                  <a:schemeClr val="tx1"/>
                </a:solidFill>
                <a:latin typeface="Meiryo" panose="020B0604030504040204" pitchFamily="34" charset="-128"/>
                <a:ea typeface="Meiryo" panose="020B0604030504040204" pitchFamily="34" charset="-128"/>
              </a:rPr>
              <a:t>QFT</a:t>
            </a:r>
            <a:r>
              <a:rPr lang="ja-JP" altLang="en-US" sz="3600" dirty="0">
                <a:solidFill>
                  <a:schemeClr val="tx1"/>
                </a:solidFill>
                <a:latin typeface="Meiryo" panose="020B0604030504040204" pitchFamily="34" charset="-128"/>
                <a:ea typeface="Meiryo" panose="020B0604030504040204" pitchFamily="34" charset="-128"/>
              </a:rPr>
              <a:t>イントロダクション</a:t>
            </a:r>
            <a:endParaRPr lang="en-US" sz="3600" dirty="0">
              <a:solidFill>
                <a:schemeClr val="tx1"/>
              </a:solidFill>
              <a:latin typeface="Meiryo" panose="020B0604030504040204" pitchFamily="34" charset="-128"/>
              <a:ea typeface="Meiryo" panose="020B0604030504040204" pitchFamily="34" charset="-128"/>
            </a:endParaRPr>
          </a:p>
          <a:p>
            <a:pPr marL="0" indent="0">
              <a:buNone/>
            </a:pPr>
            <a:r>
              <a:rPr lang="en-US" altLang="ja-JP" sz="3600" b="1" dirty="0">
                <a:solidFill>
                  <a:schemeClr val="tx1"/>
                </a:solidFill>
                <a:latin typeface="Meiryo" panose="020B0604030504040204" pitchFamily="34" charset="-128"/>
                <a:ea typeface="Meiryo" panose="020B0604030504040204" pitchFamily="34" charset="-128"/>
              </a:rPr>
              <a:t>Ⅲ</a:t>
            </a:r>
            <a:r>
              <a:rPr lang="ja-JP" altLang="en-US" sz="3600" b="1" dirty="0" smtClean="0">
                <a:solidFill>
                  <a:schemeClr val="tx1"/>
                </a:solidFill>
                <a:latin typeface="Meiryo" panose="020B0604030504040204" pitchFamily="34" charset="-128"/>
                <a:ea typeface="Meiryo" panose="020B0604030504040204" pitchFamily="34" charset="-128"/>
              </a:rPr>
              <a:t>：</a:t>
            </a:r>
            <a:r>
              <a:rPr lang="en-US" sz="3600" b="1" dirty="0">
                <a:solidFill>
                  <a:schemeClr val="tx1"/>
                </a:solidFill>
                <a:latin typeface="Meiryo" panose="020B0604030504040204" pitchFamily="34" charset="-128"/>
                <a:ea typeface="Meiryo" panose="020B0604030504040204" pitchFamily="34" charset="-128"/>
              </a:rPr>
              <a:t>QFT</a:t>
            </a:r>
            <a:r>
              <a:rPr lang="ja-JP" altLang="en-US" sz="3600" b="1" dirty="0">
                <a:solidFill>
                  <a:schemeClr val="tx1"/>
                </a:solidFill>
                <a:latin typeface="Meiryo" panose="020B0604030504040204" pitchFamily="34" charset="-128"/>
                <a:ea typeface="Meiryo" panose="020B0604030504040204" pitchFamily="34" charset="-128"/>
              </a:rPr>
              <a:t>を実践するにあたって</a:t>
            </a:r>
            <a:endParaRPr lang="en-US" sz="3600" b="1" dirty="0">
              <a:solidFill>
                <a:schemeClr val="tx1"/>
              </a:solidFill>
              <a:latin typeface="Meiryo" panose="020B0604030504040204" pitchFamily="34" charset="-128"/>
              <a:ea typeface="Meiryo" panose="020B0604030504040204" pitchFamily="34" charset="-128"/>
            </a:endParaRPr>
          </a:p>
          <a:p>
            <a:pPr marL="0" indent="0">
              <a:buNone/>
            </a:pPr>
            <a:r>
              <a:rPr lang="en-US" altLang="ja-JP" sz="3600" dirty="0">
                <a:solidFill>
                  <a:schemeClr val="tx1"/>
                </a:solidFill>
                <a:latin typeface="Meiryo" panose="020B0604030504040204" pitchFamily="34" charset="-128"/>
                <a:ea typeface="Meiryo" panose="020B0604030504040204" pitchFamily="34" charset="-128"/>
              </a:rPr>
              <a:t>Ⅳ</a:t>
            </a:r>
            <a:r>
              <a:rPr lang="ja-JP" altLang="en-US" sz="3600" dirty="0" smtClean="0">
                <a:solidFill>
                  <a:schemeClr val="tx1"/>
                </a:solidFill>
                <a:latin typeface="Meiryo" panose="020B0604030504040204" pitchFamily="34" charset="-128"/>
                <a:ea typeface="Meiryo" panose="020B0604030504040204" pitchFamily="34" charset="-128"/>
              </a:rPr>
              <a:t>：</a:t>
            </a:r>
            <a:r>
              <a:rPr lang="ja-JP" altLang="en-US" sz="3600" dirty="0">
                <a:solidFill>
                  <a:schemeClr val="tx1"/>
                </a:solidFill>
                <a:latin typeface="Meiryo" panose="020B0604030504040204" pitchFamily="34" charset="-128"/>
                <a:ea typeface="Meiryo" panose="020B0604030504040204" pitchFamily="34" charset="-128"/>
              </a:rPr>
              <a:t>今後</a:t>
            </a:r>
            <a:r>
              <a:rPr lang="ja-JP" altLang="en-US" sz="3600" dirty="0" smtClean="0">
                <a:solidFill>
                  <a:schemeClr val="tx1"/>
                </a:solidFill>
                <a:latin typeface="Meiryo" panose="020B0604030504040204" pitchFamily="34" charset="-128"/>
                <a:ea typeface="Meiryo" panose="020B0604030504040204" pitchFamily="34" charset="-128"/>
              </a:rPr>
              <a:t>に</a:t>
            </a:r>
            <a:r>
              <a:rPr lang="ja-JP" altLang="en-US" sz="3600" dirty="0">
                <a:solidFill>
                  <a:schemeClr val="tx1"/>
                </a:solidFill>
                <a:latin typeface="Meiryo" panose="020B0604030504040204" pitchFamily="34" charset="-128"/>
                <a:ea typeface="Meiryo" panose="020B0604030504040204" pitchFamily="34" charset="-128"/>
              </a:rPr>
              <a:t>向</a:t>
            </a:r>
            <a:r>
              <a:rPr lang="ja-JP" altLang="en-US" sz="3600" dirty="0" smtClean="0">
                <a:solidFill>
                  <a:schemeClr val="tx1"/>
                </a:solidFill>
                <a:latin typeface="Meiryo" panose="020B0604030504040204" pitchFamily="34" charset="-128"/>
                <a:ea typeface="Meiryo" panose="020B0604030504040204" pitchFamily="34" charset="-128"/>
              </a:rPr>
              <a:t>けて</a:t>
            </a:r>
            <a:endParaRPr lang="en-US" sz="36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84422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498475" y="319740"/>
            <a:ext cx="7556500" cy="90992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b="1" dirty="0" err="1">
                <a:latin typeface="Meiryo" panose="020B0604030504040204" pitchFamily="34" charset="-128"/>
                <a:ea typeface="Meiryo" panose="020B0604030504040204" pitchFamily="34" charset="-128"/>
              </a:rPr>
              <a:t>QFTを一枚にまとめると</a:t>
            </a:r>
            <a:r>
              <a:rPr lang="en-US" sz="3600" b="1" i="0" u="none" strike="noStrike" cap="none" dirty="0">
                <a:solidFill>
                  <a:schemeClr val="accent1"/>
                </a:solidFill>
                <a:latin typeface="Meiryo" panose="020B0604030504040204" pitchFamily="34" charset="-128"/>
                <a:ea typeface="Meiryo" panose="020B0604030504040204" pitchFamily="34" charset="-128"/>
                <a:sym typeface="Rockwell"/>
              </a:rPr>
              <a:t>…</a:t>
            </a:r>
          </a:p>
        </p:txBody>
      </p:sp>
      <p:sp>
        <p:nvSpPr>
          <p:cNvPr id="871" name="Shape 871"/>
          <p:cNvSpPr txBox="1">
            <a:spLocks noGrp="1"/>
          </p:cNvSpPr>
          <p:nvPr>
            <p:ph type="body" idx="1"/>
          </p:nvPr>
        </p:nvSpPr>
        <p:spPr>
          <a:xfrm>
            <a:off x="226868" y="1026401"/>
            <a:ext cx="7828107" cy="476596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accent1"/>
              </a:buClr>
              <a:buSzPct val="75000"/>
              <a:buFont typeface="Rockwell"/>
              <a:buAutoNum type="arabicParenR"/>
            </a:pPr>
            <a:r>
              <a:rPr lang="en-US" altLang="ja-JP" sz="2400" dirty="0" err="1" smtClean="0">
                <a:solidFill>
                  <a:schemeClr val="dk1"/>
                </a:solidFill>
                <a:latin typeface="Meiryo" panose="020B0604030504040204" pitchFamily="34" charset="-128"/>
                <a:ea typeface="Meiryo" panose="020B0604030504040204" pitchFamily="34" charset="-128"/>
              </a:rPr>
              <a:t>Q</a:t>
            </a:r>
            <a:r>
              <a:rPr lang="en-US" sz="2400" dirty="0" err="1" smtClean="0">
                <a:solidFill>
                  <a:schemeClr val="dk1"/>
                </a:solidFill>
                <a:latin typeface="Meiryo" panose="020B0604030504040204" pitchFamily="34" charset="-128"/>
                <a:ea typeface="Meiryo" panose="020B0604030504040204" pitchFamily="34" charset="-128"/>
              </a:rPr>
              <a:t>の焦点</a:t>
            </a:r>
            <a:endParaRPr lang="en-US" sz="2400" dirty="0">
              <a:solidFill>
                <a:schemeClr val="dk1"/>
              </a:solidFill>
              <a:latin typeface="Meiryo" panose="020B0604030504040204" pitchFamily="34" charset="-128"/>
              <a:ea typeface="Meiryo" panose="020B0604030504040204" pitchFamily="34" charset="-128"/>
            </a:endParaRPr>
          </a:p>
          <a:p>
            <a:pPr marL="457200" marR="0" lvl="0" indent="-457200" algn="l" rtl="0">
              <a:spcBef>
                <a:spcPts val="600"/>
              </a:spcBef>
              <a:spcAft>
                <a:spcPts val="0"/>
              </a:spcAft>
              <a:buClr>
                <a:schemeClr val="accent1"/>
              </a:buClr>
              <a:buSzPct val="75000"/>
              <a:buFont typeface="Rockwell"/>
              <a:buAutoNum type="arabicParenR"/>
            </a:pPr>
            <a:r>
              <a:rPr lang="en-US" altLang="ja-JP" sz="2400" dirty="0" err="1" smtClean="0">
                <a:solidFill>
                  <a:schemeClr val="dk1"/>
                </a:solidFill>
                <a:latin typeface="Meiryo" panose="020B0604030504040204" pitchFamily="34" charset="-128"/>
                <a:ea typeface="Meiryo" panose="020B0604030504040204" pitchFamily="34" charset="-128"/>
              </a:rPr>
              <a:t>Q</a:t>
            </a:r>
            <a:r>
              <a:rPr lang="en-US" sz="2400" dirty="0" err="1" smtClean="0">
                <a:solidFill>
                  <a:schemeClr val="dk1"/>
                </a:solidFill>
                <a:latin typeface="Meiryo" panose="020B0604030504040204" pitchFamily="34" charset="-128"/>
                <a:ea typeface="Meiryo" panose="020B0604030504040204" pitchFamily="34" charset="-128"/>
              </a:rPr>
              <a:t>を</a:t>
            </a:r>
            <a:r>
              <a:rPr lang="ja-JP" altLang="en-US" sz="2400" dirty="0">
                <a:solidFill>
                  <a:schemeClr val="dk1"/>
                </a:solidFill>
                <a:latin typeface="Meiryo" panose="020B0604030504040204" pitchFamily="34" charset="-128"/>
                <a:ea typeface="Meiryo" panose="020B0604030504040204" pitchFamily="34" charset="-128"/>
              </a:rPr>
              <a:t>だす</a:t>
            </a:r>
            <a:endParaRPr lang="en-US" sz="2400" dirty="0">
              <a:solidFill>
                <a:schemeClr val="dk1"/>
              </a:solidFill>
              <a:latin typeface="Meiryo" panose="020B0604030504040204" pitchFamily="34" charset="-128"/>
              <a:ea typeface="Meiryo" panose="020B0604030504040204" pitchFamily="34" charset="-128"/>
            </a:endParaRPr>
          </a:p>
          <a:p>
            <a:pPr marL="685800" marR="0" lvl="2" indent="-228600" algn="l" rtl="0">
              <a:spcBef>
                <a:spcPts val="600"/>
              </a:spcBef>
              <a:spcAft>
                <a:spcPts val="0"/>
              </a:spcAft>
              <a:buClr>
                <a:schemeClr val="accent1"/>
              </a:buClr>
              <a:buSzPct val="75000"/>
              <a:buFont typeface="Noto Sans Symbols"/>
              <a:buChar char="✓"/>
            </a:pPr>
            <a:r>
              <a:rPr lang="en-US" dirty="0" err="1">
                <a:solidFill>
                  <a:schemeClr val="dk1"/>
                </a:solidFill>
                <a:latin typeface="Meiryo" panose="020B0604030504040204" pitchFamily="34" charset="-128"/>
                <a:ea typeface="Meiryo" panose="020B0604030504040204" pitchFamily="34" charset="-128"/>
              </a:rPr>
              <a:t>ルールに従う</a:t>
            </a:r>
            <a:endParaRPr lang="en-US" dirty="0">
              <a:solidFill>
                <a:schemeClr val="dk1"/>
              </a:solidFill>
              <a:latin typeface="Meiryo" panose="020B0604030504040204" pitchFamily="34" charset="-128"/>
              <a:ea typeface="Meiryo" panose="020B0604030504040204" pitchFamily="34" charset="-128"/>
            </a:endParaRPr>
          </a:p>
          <a:p>
            <a:pPr marL="685800" marR="0" lvl="2" indent="-228600" algn="l" rtl="0">
              <a:spcBef>
                <a:spcPts val="600"/>
              </a:spcBef>
              <a:spcAft>
                <a:spcPts val="0"/>
              </a:spcAft>
              <a:buClr>
                <a:schemeClr val="accent1"/>
              </a:buClr>
              <a:buSzPct val="75000"/>
              <a:buFont typeface="Noto Sans Symbols"/>
              <a:buChar char="✓"/>
            </a:pPr>
            <a:r>
              <a:rPr lang="en-US" dirty="0" err="1" smtClean="0">
                <a:solidFill>
                  <a:schemeClr val="dk1"/>
                </a:solidFill>
                <a:latin typeface="Meiryo" panose="020B0604030504040204" pitchFamily="34" charset="-128"/>
                <a:ea typeface="Meiryo" panose="020B0604030504040204" pitchFamily="34" charset="-128"/>
              </a:rPr>
              <a:t>番号をつける</a:t>
            </a:r>
            <a:endParaRPr lang="en-US" dirty="0">
              <a:solidFill>
                <a:schemeClr val="dk1"/>
              </a:solidFill>
              <a:latin typeface="Meiryo" panose="020B0604030504040204" pitchFamily="34" charset="-128"/>
              <a:ea typeface="Meiryo" panose="020B0604030504040204" pitchFamily="34" charset="-128"/>
            </a:endParaRPr>
          </a:p>
          <a:p>
            <a:pPr marL="457200" marR="0" lvl="0" indent="-457200" algn="l" rtl="0">
              <a:spcBef>
                <a:spcPts val="600"/>
              </a:spcBef>
              <a:spcAft>
                <a:spcPts val="0"/>
              </a:spcAft>
              <a:buClr>
                <a:schemeClr val="accent1"/>
              </a:buClr>
              <a:buSzPct val="75000"/>
              <a:buFont typeface="Rockwell"/>
              <a:buAutoNum type="arabicParenR"/>
            </a:pPr>
            <a:r>
              <a:rPr lang="en-US" altLang="ja-JP" sz="2400" dirty="0" err="1" smtClean="0">
                <a:solidFill>
                  <a:schemeClr val="dk1"/>
                </a:solidFill>
                <a:latin typeface="Meiryo" panose="020B0604030504040204" pitchFamily="34" charset="-128"/>
                <a:ea typeface="Meiryo" panose="020B0604030504040204" pitchFamily="34" charset="-128"/>
              </a:rPr>
              <a:t>Q</a:t>
            </a:r>
            <a:r>
              <a:rPr lang="en-US" sz="2400" dirty="0" err="1" smtClean="0">
                <a:solidFill>
                  <a:schemeClr val="dk1"/>
                </a:solidFill>
                <a:latin typeface="Meiryo" panose="020B0604030504040204" pitchFamily="34" charset="-128"/>
                <a:ea typeface="Meiryo" panose="020B0604030504040204" pitchFamily="34" charset="-128"/>
              </a:rPr>
              <a:t>を改善する</a:t>
            </a:r>
            <a:endParaRPr lang="en-US" sz="2400" dirty="0">
              <a:solidFill>
                <a:schemeClr val="dk1"/>
              </a:solidFill>
              <a:latin typeface="Meiryo" panose="020B0604030504040204" pitchFamily="34" charset="-128"/>
              <a:ea typeface="Meiryo" panose="020B0604030504040204" pitchFamily="34" charset="-128"/>
            </a:endParaRPr>
          </a:p>
          <a:p>
            <a:pPr marL="685800" marR="0" lvl="2" indent="-228600" algn="l" rtl="0">
              <a:spcBef>
                <a:spcPts val="600"/>
              </a:spcBef>
              <a:spcAft>
                <a:spcPts val="0"/>
              </a:spcAft>
              <a:buClr>
                <a:schemeClr val="accent1"/>
              </a:buClr>
              <a:buSzPct val="75000"/>
              <a:buFont typeface="Noto Sans Symbols"/>
              <a:buChar char="✓"/>
            </a:pPr>
            <a:r>
              <a:rPr lang="en-US" dirty="0" smtClean="0">
                <a:solidFill>
                  <a:schemeClr val="dk1"/>
                </a:solidFill>
                <a:latin typeface="Meiryo" panose="020B0604030504040204" pitchFamily="34" charset="-128"/>
                <a:ea typeface="Meiryo" panose="020B0604030504040204" pitchFamily="34" charset="-128"/>
              </a:rPr>
              <a:t>「</a:t>
            </a:r>
            <a:r>
              <a:rPr lang="ja-JP" altLang="en-US" dirty="0" smtClean="0">
                <a:solidFill>
                  <a:schemeClr val="dk1"/>
                </a:solidFill>
                <a:latin typeface="Meiryo" panose="020B0604030504040204" pitchFamily="34" charset="-128"/>
                <a:ea typeface="Meiryo" panose="020B0604030504040204" pitchFamily="34" charset="-128"/>
              </a:rPr>
              <a:t>クローズド・クエスチョン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a:solidFill>
                  <a:schemeClr val="dk1"/>
                </a:solidFill>
                <a:latin typeface="Meiryo" panose="020B0604030504040204" pitchFamily="34" charset="-128"/>
                <a:ea typeface="Meiryo" panose="020B0604030504040204" pitchFamily="34" charset="-128"/>
              </a:rPr>
              <a:t>か</a:t>
            </a:r>
            <a:r>
              <a:rPr lang="en-US" dirty="0" smtClean="0">
                <a:solidFill>
                  <a:schemeClr val="dk1"/>
                </a:solidFill>
                <a:latin typeface="Meiryo" panose="020B0604030504040204" pitchFamily="34" charset="-128"/>
                <a:ea typeface="Meiryo" panose="020B0604030504040204" pitchFamily="34" charset="-128"/>
              </a:rPr>
              <a:t>「</a:t>
            </a:r>
            <a:r>
              <a:rPr lang="ja-JP" altLang="en-US" dirty="0" smtClean="0">
                <a:solidFill>
                  <a:schemeClr val="dk1"/>
                </a:solidFill>
                <a:latin typeface="Meiryo" panose="020B0604030504040204" pitchFamily="34" charset="-128"/>
                <a:ea typeface="Meiryo" panose="020B0604030504040204" pitchFamily="34" charset="-128"/>
              </a:rPr>
              <a:t>オープン・クエスチョン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に分類する</a:t>
            </a:r>
            <a:endParaRPr lang="en-US" dirty="0">
              <a:solidFill>
                <a:schemeClr val="dk1"/>
              </a:solidFill>
              <a:latin typeface="Meiryo" panose="020B0604030504040204" pitchFamily="34" charset="-128"/>
              <a:ea typeface="Meiryo" panose="020B0604030504040204" pitchFamily="34" charset="-128"/>
            </a:endParaRPr>
          </a:p>
          <a:p>
            <a:pPr lvl="2">
              <a:buFont typeface="Noto Sans Symbols"/>
              <a:buChar char="✓"/>
            </a:pPr>
            <a:r>
              <a:rPr lang="en-US" dirty="0" smtClean="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a:solidFill>
                  <a:schemeClr val="dk1"/>
                </a:solidFill>
                <a:latin typeface="Meiryo" panose="020B0604030504040204" pitchFamily="34" charset="-128"/>
                <a:ea typeface="Meiryo" panose="020B0604030504040204" pitchFamily="34" charset="-128"/>
              </a:rPr>
              <a:t>は</a:t>
            </a:r>
            <a:r>
              <a:rPr lang="en-US" dirty="0" smtClean="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a:solidFill>
                  <a:schemeClr val="dk1"/>
                </a:solidFill>
                <a:latin typeface="Meiryo" panose="020B0604030504040204" pitchFamily="34" charset="-128"/>
                <a:ea typeface="Meiryo" panose="020B0604030504040204" pitchFamily="34" charset="-128"/>
              </a:rPr>
              <a:t>へ</a:t>
            </a:r>
            <a:r>
              <a:rPr lang="en-US" dirty="0" smtClean="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smtClean="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は</a:t>
            </a:r>
            <a:endParaRPr lang="en-US" altLang="ja-JP" dirty="0">
              <a:solidFill>
                <a:schemeClr val="dk1"/>
              </a:solidFill>
              <a:latin typeface="Meiryo" panose="020B0604030504040204" pitchFamily="34" charset="-128"/>
              <a:ea typeface="Meiryo" panose="020B0604030504040204" pitchFamily="34" charset="-128"/>
            </a:endParaRPr>
          </a:p>
          <a:p>
            <a:pPr marL="457200" lvl="2" indent="0">
              <a:buNone/>
            </a:pPr>
            <a:r>
              <a:rPr lang="en-US" dirty="0" smtClean="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smtClean="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へ転換する</a:t>
            </a:r>
            <a:endParaRPr lang="en-US" dirty="0">
              <a:solidFill>
                <a:schemeClr val="dk1"/>
              </a:solidFill>
              <a:latin typeface="Meiryo" panose="020B0604030504040204" pitchFamily="34" charset="-128"/>
              <a:ea typeface="Meiryo" panose="020B0604030504040204" pitchFamily="34" charset="-128"/>
            </a:endParaRPr>
          </a:p>
          <a:p>
            <a:pPr marL="457200" marR="0" lvl="0" indent="-457200" algn="l" rtl="0">
              <a:spcBef>
                <a:spcPts val="600"/>
              </a:spcBef>
              <a:spcAft>
                <a:spcPts val="0"/>
              </a:spcAft>
              <a:buClr>
                <a:schemeClr val="accent1"/>
              </a:buClr>
              <a:buSzPct val="75000"/>
              <a:buFont typeface="Rockwell"/>
              <a:buAutoNum type="arabicParenR"/>
            </a:pPr>
            <a:r>
              <a:rPr lang="en-US" altLang="ja-JP" sz="2400" dirty="0" err="1" smtClean="0">
                <a:solidFill>
                  <a:schemeClr val="dk1"/>
                </a:solidFill>
                <a:latin typeface="Meiryo" panose="020B0604030504040204" pitchFamily="34" charset="-128"/>
                <a:ea typeface="Meiryo" panose="020B0604030504040204" pitchFamily="34" charset="-128"/>
              </a:rPr>
              <a:t>Q</a:t>
            </a:r>
            <a:r>
              <a:rPr lang="en-US" sz="2400" dirty="0" err="1" smtClean="0">
                <a:solidFill>
                  <a:schemeClr val="dk1"/>
                </a:solidFill>
                <a:latin typeface="Meiryo" panose="020B0604030504040204" pitchFamily="34" charset="-128"/>
                <a:ea typeface="Meiryo" panose="020B0604030504040204" pitchFamily="34" charset="-128"/>
              </a:rPr>
              <a:t>に優先順位をつける</a:t>
            </a:r>
            <a:r>
              <a:rPr lang="en-US" sz="2400" b="0" i="0" u="none" strike="noStrike" cap="none" dirty="0" smtClean="0">
                <a:solidFill>
                  <a:schemeClr val="dk1"/>
                </a:solidFill>
                <a:latin typeface="Meiryo" panose="020B0604030504040204" pitchFamily="34" charset="-128"/>
                <a:ea typeface="Meiryo" panose="020B0604030504040204" pitchFamily="34" charset="-128"/>
                <a:sym typeface="Rockwell"/>
              </a:rPr>
              <a:t> </a:t>
            </a:r>
            <a:endParaRPr lang="en-US" sz="2400" b="0" i="0" u="none" strike="noStrike" cap="none" dirty="0">
              <a:solidFill>
                <a:schemeClr val="dk1"/>
              </a:solidFill>
              <a:latin typeface="Meiryo" panose="020B0604030504040204" pitchFamily="34" charset="-128"/>
              <a:ea typeface="Meiryo" panose="020B0604030504040204" pitchFamily="34" charset="-128"/>
              <a:sym typeface="Rockwell"/>
            </a:endParaRPr>
          </a:p>
          <a:p>
            <a:pPr marL="457200" marR="0" lvl="0" indent="-457200" algn="l" rtl="0">
              <a:spcBef>
                <a:spcPts val="600"/>
              </a:spcBef>
              <a:spcAft>
                <a:spcPts val="0"/>
              </a:spcAft>
              <a:buClr>
                <a:schemeClr val="accent1"/>
              </a:buClr>
              <a:buSzPct val="75000"/>
              <a:buFont typeface="Rockwell"/>
              <a:buAutoNum type="arabicParenR"/>
            </a:pPr>
            <a:r>
              <a:rPr lang="en-US" sz="2400" dirty="0" err="1" smtClean="0">
                <a:solidFill>
                  <a:schemeClr val="dk1"/>
                </a:solidFill>
                <a:latin typeface="Meiryo" panose="020B0604030504040204" pitchFamily="34" charset="-128"/>
                <a:ea typeface="Meiryo" panose="020B0604030504040204" pitchFamily="34" charset="-128"/>
              </a:rPr>
              <a:t>次のステップ</a:t>
            </a:r>
            <a:r>
              <a:rPr lang="ja-JP" altLang="en-US" sz="2400" dirty="0">
                <a:solidFill>
                  <a:schemeClr val="dk1"/>
                </a:solidFill>
                <a:latin typeface="Meiryo" panose="020B0604030504040204" pitchFamily="34" charset="-128"/>
                <a:ea typeface="Meiryo" panose="020B0604030504040204" pitchFamily="34" charset="-128"/>
              </a:rPr>
              <a:t>を</a:t>
            </a:r>
            <a:r>
              <a:rPr lang="en-US" sz="2400" dirty="0" err="1" smtClean="0">
                <a:solidFill>
                  <a:schemeClr val="dk1"/>
                </a:solidFill>
                <a:latin typeface="Meiryo" panose="020B0604030504040204" pitchFamily="34" charset="-128"/>
                <a:ea typeface="Meiryo" panose="020B0604030504040204" pitchFamily="34" charset="-128"/>
              </a:rPr>
              <a:t>話し合う</a:t>
            </a:r>
            <a:endParaRPr lang="en-US" sz="2400" dirty="0">
              <a:solidFill>
                <a:schemeClr val="dk1"/>
              </a:solidFill>
              <a:latin typeface="Meiryo" panose="020B0604030504040204" pitchFamily="34" charset="-128"/>
              <a:ea typeface="Meiryo" panose="020B0604030504040204" pitchFamily="34" charset="-128"/>
            </a:endParaRPr>
          </a:p>
          <a:p>
            <a:pPr marL="457200" marR="0" lvl="0" indent="-457200" algn="l" rtl="0">
              <a:spcBef>
                <a:spcPts val="600"/>
              </a:spcBef>
              <a:spcAft>
                <a:spcPts val="0"/>
              </a:spcAft>
              <a:buClr>
                <a:schemeClr val="accent1"/>
              </a:buClr>
              <a:buSzPct val="75000"/>
              <a:buFont typeface="Rockwell"/>
              <a:buAutoNum type="arabicParenR"/>
            </a:pPr>
            <a:r>
              <a:rPr lang="ja-JP" altLang="en-US" sz="2400" dirty="0" smtClean="0">
                <a:solidFill>
                  <a:schemeClr val="dk1"/>
                </a:solidFill>
                <a:latin typeface="Meiryo" panose="020B0604030504040204" pitchFamily="34" charset="-128"/>
                <a:ea typeface="Meiryo" panose="020B0604030504040204" pitchFamily="34" charset="-128"/>
              </a:rPr>
              <a:t>共有する</a:t>
            </a:r>
            <a:endParaRPr lang="en-US" sz="2400" dirty="0">
              <a:solidFill>
                <a:schemeClr val="dk1"/>
              </a:solidFill>
              <a:latin typeface="Meiryo" panose="020B0604030504040204" pitchFamily="34" charset="-128"/>
              <a:ea typeface="Meiryo" panose="020B0604030504040204" pitchFamily="34" charset="-128"/>
            </a:endParaRPr>
          </a:p>
          <a:p>
            <a:pPr marL="457200" marR="0" lvl="0" indent="-457200" algn="l" rtl="0">
              <a:spcBef>
                <a:spcPts val="600"/>
              </a:spcBef>
              <a:spcAft>
                <a:spcPts val="0"/>
              </a:spcAft>
              <a:buClr>
                <a:schemeClr val="accent1"/>
              </a:buClr>
              <a:buSzPct val="75000"/>
              <a:buFont typeface="Rockwell"/>
              <a:buAutoNum type="arabicParenR"/>
            </a:pPr>
            <a:r>
              <a:rPr lang="en-US" sz="2400" dirty="0" err="1">
                <a:solidFill>
                  <a:schemeClr val="dk1"/>
                </a:solidFill>
                <a:latin typeface="Meiryo" panose="020B0604030504040204" pitchFamily="34" charset="-128"/>
                <a:ea typeface="Meiryo" panose="020B0604030504040204" pitchFamily="34" charset="-128"/>
              </a:rPr>
              <a:t>振り返り</a:t>
            </a:r>
            <a:endParaRPr lang="en-US" sz="2400" dirty="0">
              <a:solidFill>
                <a:schemeClr val="dk1"/>
              </a:solidFill>
              <a:latin typeface="Meiryo" panose="020B0604030504040204" pitchFamily="34" charset="-128"/>
              <a:ea typeface="Meiryo" panose="020B0604030504040204" pitchFamily="34" charset="-128"/>
            </a:endParaRPr>
          </a:p>
        </p:txBody>
      </p:sp>
      <p:sp>
        <p:nvSpPr>
          <p:cNvPr id="872" name="Shape 872"/>
          <p:cNvSpPr txBox="1"/>
          <p:nvPr/>
        </p:nvSpPr>
        <p:spPr>
          <a:xfrm>
            <a:off x="5419725" y="1542654"/>
            <a:ext cx="3336600" cy="1479152"/>
          </a:xfrm>
          <a:prstGeom prst="rect">
            <a:avLst/>
          </a:prstGeom>
          <a:solidFill>
            <a:srgbClr val="D8D8D8"/>
          </a:solidFill>
          <a:ln>
            <a:noFill/>
          </a:ln>
        </p:spPr>
        <p:txBody>
          <a:bodyPr lIns="91425" tIns="45700" rIns="91425" bIns="45700" anchor="t" anchorCtr="0">
            <a:noAutofit/>
          </a:bodyPr>
          <a:lstStyle/>
          <a:p>
            <a:pPr marL="342900" marR="0" lvl="0" indent="-336550" algn="l" rtl="0">
              <a:spcBef>
                <a:spcPts val="0"/>
              </a:spcBef>
              <a:buClr>
                <a:schemeClr val="dk1"/>
              </a:buClr>
              <a:buSzPct val="100000"/>
              <a:buFont typeface="Rockwell"/>
              <a:buAutoNum type="arabicPeriod"/>
            </a:pPr>
            <a:r>
              <a:rPr lang="en-US" sz="1700" dirty="0" err="1" smtClean="0">
                <a:solidFill>
                  <a:schemeClr val="dk1"/>
                </a:solidFill>
                <a:latin typeface="Meiryo" panose="020B0604030504040204" pitchFamily="34" charset="-128"/>
                <a:ea typeface="Meiryo" panose="020B0604030504040204" pitchFamily="34" charset="-128"/>
                <a:cs typeface="Rockwell"/>
                <a:sym typeface="Rockwell"/>
              </a:rPr>
              <a:t>できるだけたくさん</a:t>
            </a:r>
            <a:r>
              <a:rPr lang="ja-JP" altLang="en-US" sz="1700" dirty="0" smtClean="0">
                <a:solidFill>
                  <a:schemeClr val="dk1"/>
                </a:solidFill>
                <a:latin typeface="Meiryo" panose="020B0604030504040204" pitchFamily="34" charset="-128"/>
                <a:ea typeface="Meiryo" panose="020B0604030504040204" pitchFamily="34" charset="-128"/>
                <a:cs typeface="Rockwell"/>
                <a:sym typeface="Rockwell"/>
              </a:rPr>
              <a:t>出す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marR="0" lvl="0" indent="-336550" algn="l" rtl="0">
              <a:spcBef>
                <a:spcPts val="0"/>
              </a:spcBef>
              <a:buClr>
                <a:schemeClr val="dk1"/>
              </a:buClr>
              <a:buSzPct val="100000"/>
              <a:buFont typeface="Rockwell"/>
              <a:buAutoNum type="arabicPeriod"/>
            </a:pPr>
            <a:r>
              <a:rPr lang="en-US" sz="1700" dirty="0" err="1" smtClean="0">
                <a:solidFill>
                  <a:schemeClr val="dk1"/>
                </a:solidFill>
                <a:latin typeface="Meiryo" panose="020B0604030504040204" pitchFamily="34" charset="-128"/>
                <a:ea typeface="Meiryo" panose="020B0604030504040204" pitchFamily="34" charset="-128"/>
                <a:cs typeface="Rockwell"/>
                <a:sym typeface="Rockwell"/>
              </a:rPr>
              <a:t>話し合ったり</a:t>
            </a:r>
            <a:r>
              <a:rPr lang="en-US" sz="1700" dirty="0" err="1">
                <a:solidFill>
                  <a:schemeClr val="dk1"/>
                </a:solidFill>
                <a:latin typeface="Meiryo" panose="020B0604030504040204" pitchFamily="34" charset="-128"/>
                <a:ea typeface="Meiryo" panose="020B0604030504040204" pitchFamily="34" charset="-128"/>
                <a:cs typeface="Rockwell"/>
                <a:sym typeface="Rockwell"/>
              </a:rPr>
              <a:t>、評価したり、答えたりしない</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marR="0" lvl="0" indent="-336550" algn="l" rtl="0">
              <a:spcBef>
                <a:spcPts val="0"/>
              </a:spcBef>
              <a:buClr>
                <a:schemeClr val="dk1"/>
              </a:buClr>
              <a:buSzPct val="100000"/>
              <a:buFont typeface="Rockwell"/>
              <a:buAutoNum type="arabicPeriod"/>
            </a:pPr>
            <a:r>
              <a:rPr lang="en-US" sz="1700" dirty="0" err="1" smtClean="0">
                <a:solidFill>
                  <a:schemeClr val="dk1"/>
                </a:solidFill>
                <a:latin typeface="Meiryo" panose="020B0604030504040204" pitchFamily="34" charset="-128"/>
                <a:ea typeface="Meiryo" panose="020B0604030504040204" pitchFamily="34" charset="-128"/>
                <a:cs typeface="Rockwell"/>
                <a:sym typeface="Rockwell"/>
              </a:rPr>
              <a:t>発言の通りに書き出す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marR="0" lvl="0" indent="-336550" algn="l" rtl="0">
              <a:spcBef>
                <a:spcPts val="0"/>
              </a:spcBef>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意見や主張は疑問文に直す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p:txBody>
      </p:sp>
      <p:cxnSp>
        <p:nvCxnSpPr>
          <p:cNvPr id="873" name="Shape 873"/>
          <p:cNvCxnSpPr/>
          <p:nvPr/>
        </p:nvCxnSpPr>
        <p:spPr>
          <a:xfrm>
            <a:off x="2691685" y="2318197"/>
            <a:ext cx="2728040" cy="5440"/>
          </a:xfrm>
          <a:prstGeom prst="straightConnector1">
            <a:avLst/>
          </a:prstGeom>
          <a:noFill/>
          <a:ln w="25400" cap="flat" cmpd="sng">
            <a:solidFill>
              <a:schemeClr val="accent1"/>
            </a:solidFill>
            <a:prstDash val="solid"/>
            <a:round/>
            <a:headEnd type="none" w="med" len="med"/>
            <a:tailEnd type="triangle" w="lg" len="lg"/>
          </a:ln>
        </p:spPr>
      </p:cxnSp>
      <p:sp>
        <p:nvSpPr>
          <p:cNvPr id="874" name="Shape 874"/>
          <p:cNvSpPr txBox="1"/>
          <p:nvPr/>
        </p:nvSpPr>
        <p:spPr>
          <a:xfrm>
            <a:off x="6183782" y="4829576"/>
            <a:ext cx="2842459" cy="1935555"/>
          </a:xfrm>
          <a:prstGeom prst="rect">
            <a:avLst/>
          </a:prstGeom>
          <a:solidFill>
            <a:srgbClr val="D8D8D8"/>
          </a:solidFill>
          <a:ln>
            <a:noFill/>
          </a:ln>
        </p:spPr>
        <p:txBody>
          <a:bodyPr lIns="91425" tIns="45700" rIns="91425" bIns="45700" anchor="t" anchorCtr="0">
            <a:noAutofit/>
          </a:bodyPr>
          <a:lstStyle/>
          <a:p>
            <a:pPr marL="0" marR="0" lvl="0" indent="0" algn="l" rtl="0">
              <a:spcBef>
                <a:spcPts val="0"/>
              </a:spcBef>
              <a:buSzPct val="25000"/>
              <a:buNone/>
            </a:pPr>
            <a:r>
              <a:rPr lang="en-US" sz="1600" b="1" dirty="0" smtClean="0">
                <a:solidFill>
                  <a:schemeClr val="dk1"/>
                </a:solidFill>
                <a:latin typeface="Meiryo" panose="020B0604030504040204" pitchFamily="34" charset="-128"/>
                <a:ea typeface="Meiryo" panose="020B0604030504040204" pitchFamily="34" charset="-128"/>
                <a:cs typeface="Rockwell"/>
                <a:sym typeface="Rockwell"/>
              </a:rPr>
              <a:t>「</a:t>
            </a:r>
            <a:r>
              <a:rPr lang="ja-JP" altLang="en-US" sz="1600" b="1" dirty="0" smtClean="0">
                <a:solidFill>
                  <a:schemeClr val="dk1"/>
                </a:solidFill>
                <a:latin typeface="Meiryo" panose="020B0604030504040204" pitchFamily="34" charset="-128"/>
                <a:ea typeface="Meiryo" panose="020B0604030504040204" pitchFamily="34" charset="-128"/>
                <a:cs typeface="Rockwell"/>
                <a:sym typeface="Rockwell"/>
              </a:rPr>
              <a:t>クローズド・クエスチョン</a:t>
            </a:r>
            <a:r>
              <a:rPr lang="en-US" sz="1600" b="1" dirty="0" smtClean="0">
                <a:solidFill>
                  <a:schemeClr val="dk1"/>
                </a:solidFill>
                <a:latin typeface="Meiryo" panose="020B0604030504040204" pitchFamily="34" charset="-128"/>
                <a:ea typeface="Meiryo" panose="020B0604030504040204" pitchFamily="34" charset="-128"/>
                <a:cs typeface="Rockwell"/>
                <a:sym typeface="Rockwell"/>
              </a:rPr>
              <a:t>」</a:t>
            </a:r>
            <a:endParaRPr lang="en-US" sz="1600" b="1" dirty="0">
              <a:solidFill>
                <a:schemeClr val="dk1"/>
              </a:solidFill>
              <a:latin typeface="Meiryo" panose="020B0604030504040204" pitchFamily="34" charset="-128"/>
              <a:ea typeface="Meiryo" panose="020B0604030504040204" pitchFamily="34" charset="-128"/>
              <a:cs typeface="Rockwell"/>
              <a:sym typeface="Rockwell"/>
            </a:endParaRPr>
          </a:p>
          <a:p>
            <a:pPr marL="0" marR="0" lvl="0" indent="0" algn="l" rtl="0">
              <a:spcBef>
                <a:spcPts val="0"/>
              </a:spcBef>
              <a:buNone/>
            </a:pPr>
            <a:r>
              <a:rPr lang="en-US" sz="1600" dirty="0">
                <a:solidFill>
                  <a:schemeClr val="dk1"/>
                </a:solidFill>
                <a:latin typeface="Meiryo" panose="020B0604030504040204" pitchFamily="34" charset="-128"/>
                <a:ea typeface="Meiryo" panose="020B0604030504040204" pitchFamily="34" charset="-128"/>
                <a:cs typeface="Rockwell"/>
                <a:sym typeface="Rockwell"/>
              </a:rPr>
              <a:t>「</a:t>
            </a:r>
            <a:r>
              <a:rPr lang="en-US" sz="1600" dirty="0" err="1">
                <a:solidFill>
                  <a:schemeClr val="dk1"/>
                </a:solidFill>
                <a:latin typeface="Meiryo" panose="020B0604030504040204" pitchFamily="34" charset="-128"/>
                <a:ea typeface="Meiryo" panose="020B0604030504040204" pitchFamily="34" charset="-128"/>
                <a:cs typeface="Rockwell"/>
                <a:sym typeface="Rockwell"/>
              </a:rPr>
              <a:t>はい」か「いいえ」ないし</a:t>
            </a:r>
            <a:r>
              <a:rPr lang="en-US" sz="1600" b="1" dirty="0" err="1">
                <a:solidFill>
                  <a:schemeClr val="dk1"/>
                </a:solidFill>
                <a:latin typeface="Meiryo" panose="020B0604030504040204" pitchFamily="34" charset="-128"/>
                <a:ea typeface="Meiryo" panose="020B0604030504040204" pitchFamily="34" charset="-128"/>
                <a:cs typeface="Rockwell"/>
                <a:sym typeface="Rockwell"/>
              </a:rPr>
              <a:t>一つの</a:t>
            </a:r>
            <a:r>
              <a:rPr lang="en-US" sz="1600" dirty="0" err="1">
                <a:solidFill>
                  <a:schemeClr val="dk1"/>
                </a:solidFill>
                <a:latin typeface="Meiryo" panose="020B0604030504040204" pitchFamily="34" charset="-128"/>
                <a:ea typeface="Meiryo" panose="020B0604030504040204" pitchFamily="34" charset="-128"/>
                <a:cs typeface="Rockwell"/>
                <a:sym typeface="Rockwell"/>
              </a:rPr>
              <a:t>単語で答えられる</a:t>
            </a:r>
            <a:endParaRPr lang="en-US" sz="1600" dirty="0">
              <a:solidFill>
                <a:schemeClr val="dk1"/>
              </a:solidFill>
              <a:latin typeface="Meiryo" panose="020B0604030504040204" pitchFamily="34" charset="-128"/>
              <a:ea typeface="Meiryo" panose="020B0604030504040204" pitchFamily="34" charset="-128"/>
              <a:cs typeface="Rockwell"/>
              <a:sym typeface="Rockwell"/>
            </a:endParaRPr>
          </a:p>
          <a:p>
            <a:pPr marL="0" marR="0" lvl="0" indent="0" algn="l" rtl="0">
              <a:spcBef>
                <a:spcPts val="0"/>
              </a:spcBef>
              <a:buNone/>
            </a:pPr>
            <a:endParaRPr lang="en-US" sz="1800" b="1" dirty="0">
              <a:solidFill>
                <a:schemeClr val="dk1"/>
              </a:solidFill>
              <a:latin typeface="Meiryo" panose="020B0604030504040204" pitchFamily="34" charset="-128"/>
              <a:ea typeface="Meiryo" panose="020B0604030504040204" pitchFamily="34" charset="-128"/>
              <a:cs typeface="Rockwell"/>
              <a:sym typeface="Rockwell"/>
            </a:endParaRPr>
          </a:p>
          <a:p>
            <a:pPr marL="0" marR="0" lvl="0" indent="0" algn="l" rtl="0">
              <a:spcBef>
                <a:spcPts val="0"/>
              </a:spcBef>
              <a:buNone/>
            </a:pPr>
            <a:r>
              <a:rPr lang="en-US" sz="1600" b="1" dirty="0" smtClean="0">
                <a:solidFill>
                  <a:schemeClr val="dk1"/>
                </a:solidFill>
                <a:latin typeface="Meiryo" panose="020B0604030504040204" pitchFamily="34" charset="-128"/>
                <a:ea typeface="Meiryo" panose="020B0604030504040204" pitchFamily="34" charset="-128"/>
                <a:cs typeface="Rockwell"/>
                <a:sym typeface="Rockwell"/>
              </a:rPr>
              <a:t>「</a:t>
            </a:r>
            <a:r>
              <a:rPr lang="ja-JP" altLang="en-US" sz="1600" b="1" dirty="0" smtClean="0">
                <a:solidFill>
                  <a:schemeClr val="dk1"/>
                </a:solidFill>
                <a:latin typeface="Meiryo" panose="020B0604030504040204" pitchFamily="34" charset="-128"/>
                <a:ea typeface="Meiryo" panose="020B0604030504040204" pitchFamily="34" charset="-128"/>
                <a:cs typeface="Rockwell"/>
                <a:sym typeface="Rockwell"/>
              </a:rPr>
              <a:t>オープン・クエスチョン</a:t>
            </a:r>
            <a:r>
              <a:rPr lang="en-US" sz="1600" b="1" dirty="0" smtClean="0">
                <a:solidFill>
                  <a:schemeClr val="dk1"/>
                </a:solidFill>
                <a:latin typeface="Meiryo" panose="020B0604030504040204" pitchFamily="34" charset="-128"/>
                <a:ea typeface="Meiryo" panose="020B0604030504040204" pitchFamily="34" charset="-128"/>
                <a:cs typeface="Rockwell"/>
                <a:sym typeface="Rockwell"/>
              </a:rPr>
              <a:t>」</a:t>
            </a:r>
            <a:endParaRPr lang="en-US" sz="1600" b="1" dirty="0">
              <a:solidFill>
                <a:schemeClr val="dk1"/>
              </a:solidFill>
              <a:latin typeface="Meiryo" panose="020B0604030504040204" pitchFamily="34" charset="-128"/>
              <a:ea typeface="Meiryo" panose="020B0604030504040204" pitchFamily="34" charset="-128"/>
              <a:cs typeface="Rockwell"/>
              <a:sym typeface="Rockwell"/>
            </a:endParaRPr>
          </a:p>
          <a:p>
            <a:pPr marL="0" marR="0" lvl="0" indent="0" algn="l" rtl="0">
              <a:spcBef>
                <a:spcPts val="0"/>
              </a:spcBef>
              <a:buNone/>
            </a:pPr>
            <a:r>
              <a:rPr lang="en-US" sz="1600" dirty="0" err="1">
                <a:solidFill>
                  <a:schemeClr val="dk1"/>
                </a:solidFill>
                <a:latin typeface="Meiryo" panose="020B0604030504040204" pitchFamily="34" charset="-128"/>
                <a:ea typeface="Meiryo" panose="020B0604030504040204" pitchFamily="34" charset="-128"/>
                <a:cs typeface="Rockwell"/>
                <a:sym typeface="Rockwell"/>
              </a:rPr>
              <a:t>長い説明が必要</a:t>
            </a:r>
            <a:endParaRPr lang="en-US" sz="1600" dirty="0">
              <a:solidFill>
                <a:schemeClr val="dk1"/>
              </a:solidFill>
              <a:latin typeface="Meiryo" panose="020B0604030504040204" pitchFamily="34" charset="-128"/>
              <a:ea typeface="Meiryo" panose="020B0604030504040204" pitchFamily="34" charset="-128"/>
              <a:cs typeface="Rockwell"/>
              <a:sym typeface="Rockwell"/>
            </a:endParaRPr>
          </a:p>
        </p:txBody>
      </p:sp>
      <p:cxnSp>
        <p:nvCxnSpPr>
          <p:cNvPr id="875" name="Shape 875"/>
          <p:cNvCxnSpPr/>
          <p:nvPr/>
        </p:nvCxnSpPr>
        <p:spPr>
          <a:xfrm>
            <a:off x="5293519" y="4557713"/>
            <a:ext cx="818924" cy="508158"/>
          </a:xfrm>
          <a:prstGeom prst="straightConnector1">
            <a:avLst/>
          </a:prstGeom>
          <a:noFill/>
          <a:ln w="25400" cap="flat" cmpd="sng">
            <a:solidFill>
              <a:schemeClr val="accent1"/>
            </a:solidFill>
            <a:prstDash val="solid"/>
            <a:round/>
            <a:headEnd type="none" w="med" len="med"/>
            <a:tailEnd type="triangle" w="lg" len="lg"/>
          </a:ln>
        </p:spPr>
      </p:cxnSp>
    </p:spTree>
    <p:extLst>
      <p:ext uri="{BB962C8B-B14F-4D97-AF65-F5344CB8AC3E}">
        <p14:creationId xmlns:p14="http://schemas.microsoft.com/office/powerpoint/2010/main" val="2347143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0" y="500813"/>
            <a:ext cx="8778240" cy="1659880"/>
          </a:xfrm>
        </p:spPr>
        <p:txBody>
          <a:bodyPr/>
          <a:lstStyle/>
          <a:p>
            <a:pPr algn="ctr" eaLnBrk="1" hangingPunct="1"/>
            <a:r>
              <a:rPr lang="en-US" sz="4000" dirty="0">
                <a:latin typeface="Meiryo" panose="020B0604030504040204" pitchFamily="34" charset="-128"/>
                <a:ea typeface="Meiryo" panose="020B0604030504040204" pitchFamily="34" charset="-128"/>
              </a:rPr>
              <a:t/>
            </a:r>
            <a:br>
              <a:rPr lang="en-US" sz="4000" dirty="0">
                <a:latin typeface="Meiryo" panose="020B0604030504040204" pitchFamily="34" charset="-128"/>
                <a:ea typeface="Meiryo" panose="020B0604030504040204" pitchFamily="34" charset="-128"/>
              </a:rPr>
            </a:br>
            <a:r>
              <a:rPr lang="ja-JP" altLang="en-US" sz="4000" dirty="0" smtClean="0">
                <a:latin typeface="Meiryo" panose="020B0604030504040204" pitchFamily="34" charset="-128"/>
                <a:ea typeface="Meiryo" panose="020B0604030504040204" pitchFamily="34" charset="-128"/>
              </a:rPr>
              <a:t>中学２年生　理科</a:t>
            </a:r>
            <a:endParaRPr lang="en-US" sz="4000" dirty="0">
              <a:latin typeface="Meiryo" panose="020B0604030504040204" pitchFamily="34" charset="-128"/>
              <a:ea typeface="Meiryo" panose="020B0604030504040204" pitchFamily="34" charset="-128"/>
            </a:endParaRPr>
          </a:p>
        </p:txBody>
      </p:sp>
      <p:sp>
        <p:nvSpPr>
          <p:cNvPr id="102402" name="Content Placeholder 2"/>
          <p:cNvSpPr>
            <a:spLocks noGrp="1"/>
          </p:cNvSpPr>
          <p:nvPr>
            <p:ph idx="1"/>
          </p:nvPr>
        </p:nvSpPr>
        <p:spPr>
          <a:xfrm>
            <a:off x="332220" y="2369126"/>
            <a:ext cx="8382289" cy="2463070"/>
          </a:xfrm>
        </p:spPr>
        <p:txBody>
          <a:bodyPr>
            <a:normAutofit/>
          </a:bodyPr>
          <a:lstStyle/>
          <a:p>
            <a:pPr marL="0" indent="0">
              <a:buNone/>
            </a:pPr>
            <a:r>
              <a:rPr lang="ja-JP" altLang="en-US" sz="3200" u="sng" dirty="0" smtClean="0">
                <a:solidFill>
                  <a:schemeClr val="tx1"/>
                </a:solidFill>
                <a:latin typeface="Meiryo" panose="020B0604030504040204" pitchFamily="34" charset="-128"/>
                <a:ea typeface="Meiryo" panose="020B0604030504040204" pitchFamily="34" charset="-128"/>
              </a:rPr>
              <a:t>トピック</a:t>
            </a:r>
            <a:r>
              <a:rPr lang="en-US" sz="3200" dirty="0" smtClean="0">
                <a:solidFill>
                  <a:schemeClr val="tx1"/>
                </a:solidFill>
                <a:latin typeface="Meiryo" panose="020B0604030504040204" pitchFamily="34" charset="-128"/>
                <a:ea typeface="Meiryo" panose="020B0604030504040204" pitchFamily="34" charset="-128"/>
              </a:rPr>
              <a:t>: </a:t>
            </a:r>
            <a:r>
              <a:rPr lang="ja-JP" altLang="en-US" sz="3200" dirty="0" smtClean="0">
                <a:solidFill>
                  <a:schemeClr val="tx1"/>
                </a:solidFill>
                <a:latin typeface="Meiryo" panose="020B0604030504040204" pitchFamily="34" charset="-128"/>
                <a:ea typeface="Meiryo" panose="020B0604030504040204" pitchFamily="34" charset="-128"/>
              </a:rPr>
              <a:t>原子</a:t>
            </a:r>
            <a:endParaRPr lang="en-US" altLang="ja-JP" sz="3200" dirty="0" smtClean="0">
              <a:solidFill>
                <a:schemeClr val="tx1"/>
              </a:solidFill>
              <a:latin typeface="Meiryo" panose="020B0604030504040204" pitchFamily="34" charset="-128"/>
              <a:ea typeface="Meiryo" panose="020B0604030504040204" pitchFamily="34" charset="-128"/>
            </a:endParaRPr>
          </a:p>
          <a:p>
            <a:pPr marL="0" indent="0">
              <a:buNone/>
            </a:pPr>
            <a:r>
              <a:rPr lang="ja-JP" altLang="en-US" sz="3200" u="sng" dirty="0" smtClean="0">
                <a:solidFill>
                  <a:schemeClr val="tx1"/>
                </a:solidFill>
                <a:latin typeface="Meiryo" panose="020B0604030504040204" pitchFamily="34" charset="-128"/>
                <a:ea typeface="Meiryo" panose="020B0604030504040204" pitchFamily="34" charset="-128"/>
              </a:rPr>
              <a:t>目的</a:t>
            </a:r>
            <a:r>
              <a:rPr lang="en-US" sz="3200" dirty="0" smtClean="0">
                <a:solidFill>
                  <a:schemeClr val="tx1"/>
                </a:solidFill>
                <a:latin typeface="Meiryo" panose="020B0604030504040204" pitchFamily="34" charset="-128"/>
                <a:ea typeface="Meiryo" panose="020B0604030504040204" pitchFamily="34" charset="-128"/>
              </a:rPr>
              <a:t>:</a:t>
            </a:r>
            <a:r>
              <a:rPr lang="ja-JP" altLang="en-US" sz="3200" dirty="0" smtClean="0">
                <a:solidFill>
                  <a:schemeClr val="tx1"/>
                </a:solidFill>
                <a:latin typeface="Meiryo" panose="020B0604030504040204" pitchFamily="34" charset="-128"/>
                <a:ea typeface="Meiryo" panose="020B0604030504040204" pitchFamily="34" charset="-128"/>
              </a:rPr>
              <a:t>　原子に対しての興味関心を</a:t>
            </a:r>
            <a:r>
              <a:rPr lang="ja-JP" altLang="en-US" sz="3200" dirty="0">
                <a:solidFill>
                  <a:schemeClr val="tx1"/>
                </a:solidFill>
                <a:latin typeface="Meiryo" panose="020B0604030504040204" pitchFamily="34" charset="-128"/>
                <a:ea typeface="Meiryo" panose="020B0604030504040204" pitchFamily="34" charset="-128"/>
              </a:rPr>
              <a:t>高</a:t>
            </a:r>
            <a:r>
              <a:rPr lang="ja-JP" altLang="en-US" sz="3200" dirty="0" smtClean="0">
                <a:solidFill>
                  <a:schemeClr val="tx1"/>
                </a:solidFill>
                <a:latin typeface="Meiryo" panose="020B0604030504040204" pitchFamily="34" charset="-128"/>
                <a:ea typeface="Meiryo" panose="020B0604030504040204" pitchFamily="34" charset="-128"/>
              </a:rPr>
              <a:t>める</a:t>
            </a:r>
            <a:endParaRPr lang="en-US" sz="32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203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altLang="ja-JP" sz="4400" b="1" dirty="0" smtClean="0">
                <a:latin typeface="Meiryo" panose="020B0604030504040204" pitchFamily="34" charset="-128"/>
                <a:ea typeface="Meiryo" panose="020B0604030504040204" pitchFamily="34" charset="-128"/>
              </a:rPr>
              <a:t>Ⅲ. QFT</a:t>
            </a:r>
            <a:r>
              <a:rPr lang="ja-JP" altLang="en-US" sz="4400" b="1" dirty="0" smtClean="0">
                <a:latin typeface="Meiryo" panose="020B0604030504040204" pitchFamily="34" charset="-128"/>
                <a:ea typeface="Meiryo" panose="020B0604030504040204" pitchFamily="34" charset="-128"/>
              </a:rPr>
              <a:t>を実践するにあたって</a:t>
            </a:r>
            <a:endParaRPr lang="en-US" sz="4400" b="1"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1"/>
          </p:nvPr>
        </p:nvSpPr>
        <p:spPr>
          <a:xfrm>
            <a:off x="498475" y="1736972"/>
            <a:ext cx="7556500" cy="4329113"/>
          </a:xfrm>
        </p:spPr>
        <p:txBody>
          <a:bodyPr>
            <a:normAutofit/>
          </a:bodyPr>
          <a:lstStyle/>
          <a:p>
            <a:pPr marL="742950" indent="-742950" eaLnBrk="1" hangingPunct="1">
              <a:buFont typeface="Rockwell" charset="0"/>
              <a:buAutoNum type="arabicPeriod"/>
            </a:pPr>
            <a:r>
              <a:rPr lang="ja-JP" altLang="en-US" sz="3600" b="1" dirty="0" smtClean="0">
                <a:solidFill>
                  <a:srgbClr val="000000"/>
                </a:solidFill>
                <a:latin typeface="Meiryo" panose="020B0604030504040204" pitchFamily="34" charset="-128"/>
                <a:ea typeface="Meiryo" panose="020B0604030504040204" pitchFamily="34" charset="-128"/>
              </a:rPr>
              <a:t>ファシリテーション</a:t>
            </a:r>
            <a:endParaRPr lang="en-US" altLang="ja-JP" sz="3600" b="1"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目的を決める</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en-US" sz="3600" dirty="0" err="1" smtClean="0">
                <a:solidFill>
                  <a:srgbClr val="000000"/>
                </a:solidFill>
                <a:latin typeface="Meiryo" panose="020B0604030504040204" pitchFamily="34" charset="-128"/>
                <a:ea typeface="Meiryo" panose="020B0604030504040204" pitchFamily="34" charset="-128"/>
              </a:rPr>
              <a:t>Qfocus</a:t>
            </a:r>
            <a:r>
              <a:rPr lang="ja-JP" altLang="en-US" sz="3600" dirty="0">
                <a:solidFill>
                  <a:srgbClr val="000000"/>
                </a:solidFill>
                <a:latin typeface="Meiryo" panose="020B0604030504040204" pitchFamily="34" charset="-128"/>
                <a:ea typeface="Meiryo" panose="020B0604030504040204" pitchFamily="34" charset="-128"/>
              </a:rPr>
              <a:t>の</a:t>
            </a:r>
            <a:r>
              <a:rPr lang="ja-JP" altLang="en-US" sz="3600" dirty="0" smtClean="0">
                <a:solidFill>
                  <a:srgbClr val="000000"/>
                </a:solidFill>
                <a:latin typeface="Meiryo" panose="020B0604030504040204" pitchFamily="34" charset="-128"/>
                <a:ea typeface="Meiryo" panose="020B0604030504040204" pitchFamily="34" charset="-128"/>
              </a:rPr>
              <a:t>デザイン</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優先順位づけの指示</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振り返りの問い</a:t>
            </a:r>
            <a:endParaRPr lang="en-US" sz="3600" dirty="0">
              <a:solidFill>
                <a:srgbClr val="000000"/>
              </a:solidFill>
              <a:latin typeface="Meiryo" panose="020B0604030504040204" pitchFamily="34" charset="-128"/>
              <a:ea typeface="Meiryo" panose="020B0604030504040204" pitchFamily="34" charset="-128"/>
            </a:endParaRPr>
          </a:p>
        </p:txBody>
      </p:sp>
      <p:sp>
        <p:nvSpPr>
          <p:cNvPr id="2" name="Rectangle 1">
            <a:extLst>
              <a:ext uri="{FF2B5EF4-FFF2-40B4-BE49-F238E27FC236}">
                <a16:creationId xmlns:a16="http://schemas.microsoft.com/office/drawing/2014/main" id="{6843FAB7-9057-B149-ADC1-B8756009109A}"/>
              </a:ext>
            </a:extLst>
          </p:cNvPr>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820690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98474" y="484094"/>
            <a:ext cx="8040842" cy="1116106"/>
          </a:xfrm>
        </p:spPr>
        <p:txBody>
          <a:bodyPr/>
          <a:lstStyle/>
          <a:p>
            <a:pPr eaLnBrk="1" hangingPunct="1"/>
            <a:r>
              <a:rPr lang="ja-JP" altLang="en-US" sz="4400" b="1" dirty="0" smtClean="0">
                <a:latin typeface="Rockwell" charset="0"/>
                <a:ea typeface="MS PGothic" charset="0"/>
              </a:rPr>
              <a:t>ファシリテーション</a:t>
            </a:r>
            <a:r>
              <a:rPr lang="ja-JP" altLang="en-US" sz="4400" dirty="0" smtClean="0">
                <a:latin typeface="Rockwell" charset="0"/>
                <a:ea typeface="MS PGothic" charset="0"/>
              </a:rPr>
              <a:t>の４原則</a:t>
            </a:r>
            <a:endParaRPr lang="en-US" sz="4400" dirty="0">
              <a:latin typeface="Rockwell" charset="0"/>
              <a:ea typeface="MS PGothic" charset="0"/>
            </a:endParaRPr>
          </a:p>
        </p:txBody>
      </p:sp>
      <p:sp>
        <p:nvSpPr>
          <p:cNvPr id="137219" name="Content Placeholder 2"/>
          <p:cNvSpPr>
            <a:spLocks noGrp="1"/>
          </p:cNvSpPr>
          <p:nvPr>
            <p:ph idx="1"/>
          </p:nvPr>
        </p:nvSpPr>
        <p:spPr>
          <a:xfrm>
            <a:off x="364561" y="2051656"/>
            <a:ext cx="8308668" cy="3317701"/>
          </a:xfrm>
        </p:spPr>
        <p:txBody>
          <a:bodyPr>
            <a:normAutofit/>
          </a:bodyPr>
          <a:lstStyle/>
          <a:p>
            <a:pPr marL="742950" indent="-742950">
              <a:buFont typeface="Rockwell" charset="0"/>
              <a:buAutoNum type="arabicPeriod"/>
            </a:pPr>
            <a:r>
              <a:rPr lang="ja-JP" altLang="en-US" sz="3200" dirty="0" smtClean="0">
                <a:solidFill>
                  <a:srgbClr val="000000"/>
                </a:solidFill>
                <a:latin typeface="Meiryo" panose="020B0604030504040204" pitchFamily="34" charset="-128"/>
                <a:ea typeface="Meiryo" panose="020B0604030504040204" pitchFamily="34" charset="-128"/>
              </a:rPr>
              <a:t>子どもたちが手順を守るように見守る。</a:t>
            </a:r>
            <a:endParaRPr lang="en-US" altLang="ja-JP" sz="32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en-US" altLang="ja-JP" sz="3200" dirty="0" smtClean="0">
                <a:solidFill>
                  <a:srgbClr val="000000"/>
                </a:solidFill>
                <a:latin typeface="Meiryo" panose="020B0604030504040204" pitchFamily="34" charset="-128"/>
                <a:ea typeface="Meiryo" panose="020B0604030504040204" pitchFamily="34" charset="-128"/>
              </a:rPr>
              <a:t>Question</a:t>
            </a:r>
            <a:r>
              <a:rPr lang="ja-JP" altLang="en-US" sz="3200" dirty="0" smtClean="0">
                <a:solidFill>
                  <a:srgbClr val="000000"/>
                </a:solidFill>
                <a:latin typeface="Meiryo" panose="020B0604030504040204" pitchFamily="34" charset="-128"/>
                <a:ea typeface="Meiryo" panose="020B0604030504040204" pitchFamily="34" charset="-128"/>
              </a:rPr>
              <a:t>の例を挙げない</a:t>
            </a:r>
            <a:endParaRPr lang="en-US" altLang="ja-JP" sz="32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200" dirty="0" smtClean="0">
                <a:solidFill>
                  <a:srgbClr val="000000"/>
                </a:solidFill>
                <a:latin typeface="Meiryo" panose="020B0604030504040204" pitchFamily="34" charset="-128"/>
                <a:ea typeface="Meiryo" panose="020B0604030504040204" pitchFamily="34" charset="-128"/>
              </a:rPr>
              <a:t>話し合いに引き込まれないようにする</a:t>
            </a:r>
            <a:endParaRPr lang="en-US" altLang="ja-JP" sz="3200" dirty="0" smtClean="0">
              <a:solidFill>
                <a:srgbClr val="000000"/>
              </a:solidFill>
              <a:latin typeface="Meiryo" panose="020B0604030504040204" pitchFamily="34" charset="-128"/>
              <a:ea typeface="Meiryo" panose="020B0604030504040204" pitchFamily="34" charset="-128"/>
            </a:endParaRPr>
          </a:p>
          <a:p>
            <a:pPr marL="742950" indent="-742950">
              <a:buFont typeface="Rockwell" charset="0"/>
              <a:buAutoNum type="arabicPeriod"/>
            </a:pPr>
            <a:r>
              <a:rPr lang="ja-JP" altLang="en-US" sz="3200" dirty="0" smtClean="0">
                <a:solidFill>
                  <a:srgbClr val="000000"/>
                </a:solidFill>
                <a:latin typeface="Meiryo" panose="020B0604030504040204" pitchFamily="34" charset="-128"/>
                <a:ea typeface="Meiryo" panose="020B0604030504040204" pitchFamily="34" charset="-128"/>
              </a:rPr>
              <a:t>どんな発言も平等に受け入れる</a:t>
            </a:r>
            <a:endParaRPr lang="en-US" sz="3200" dirty="0">
              <a:solidFill>
                <a:srgbClr val="000000"/>
              </a:solidFill>
              <a:latin typeface="Meiryo" panose="020B0604030504040204" pitchFamily="34" charset="-128"/>
              <a:ea typeface="Meiryo" panose="020B0604030504040204" pitchFamily="34" charset="-128"/>
            </a:endParaRPr>
          </a:p>
        </p:txBody>
      </p:sp>
      <p:sp>
        <p:nvSpPr>
          <p:cNvPr id="2" name="TextBox 1"/>
          <p:cNvSpPr txBox="1"/>
          <p:nvPr/>
        </p:nvSpPr>
        <p:spPr>
          <a:xfrm>
            <a:off x="364561" y="5103055"/>
            <a:ext cx="8365307" cy="1261884"/>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a:solidFill>
                  <a:schemeClr val="accent2"/>
                </a:solidFill>
              </a:rPr>
              <a:t>Discuss and Note on Lesson Plan Workbook: </a:t>
            </a:r>
            <a:r>
              <a:rPr lang="ja-JP" altLang="en-US" sz="2400" dirty="0" smtClean="0">
                <a:solidFill>
                  <a:schemeClr val="accent2"/>
                </a:solidFill>
                <a:latin typeface="Meiryo" panose="020B0604030504040204" pitchFamily="34" charset="-128"/>
                <a:ea typeface="Meiryo" panose="020B0604030504040204" pitchFamily="34" charset="-128"/>
              </a:rPr>
              <a:t>それぞれの原則でどんな</a:t>
            </a:r>
            <a:r>
              <a:rPr lang="ja-JP" altLang="en-US" sz="2400" dirty="0">
                <a:solidFill>
                  <a:schemeClr val="accent2"/>
                </a:solidFill>
                <a:latin typeface="Meiryo" panose="020B0604030504040204" pitchFamily="34" charset="-128"/>
                <a:ea typeface="Meiryo" panose="020B0604030504040204" pitchFamily="34" charset="-128"/>
              </a:rPr>
              <a:t>点</a:t>
            </a:r>
            <a:r>
              <a:rPr lang="ja-JP" altLang="en-US" sz="2400" dirty="0" smtClean="0">
                <a:solidFill>
                  <a:schemeClr val="accent2"/>
                </a:solidFill>
                <a:latin typeface="Meiryo" panose="020B0604030504040204" pitchFamily="34" charset="-128"/>
                <a:ea typeface="Meiryo" panose="020B0604030504040204" pitchFamily="34" charset="-128"/>
              </a:rPr>
              <a:t>が難しいでしょうか。どうして重要なのでしょうか。</a:t>
            </a:r>
            <a:endParaRPr lang="en-US" sz="2400" dirty="0">
              <a:solidFill>
                <a:schemeClr val="accent2"/>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499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altLang="ja-JP" sz="4400" b="1" dirty="0" smtClean="0">
                <a:latin typeface="Meiryo" panose="020B0604030504040204" pitchFamily="34" charset="-128"/>
                <a:ea typeface="Meiryo" panose="020B0604030504040204" pitchFamily="34" charset="-128"/>
              </a:rPr>
              <a:t>Ⅲ. QFT</a:t>
            </a:r>
            <a:r>
              <a:rPr lang="ja-JP" altLang="en-US" sz="4400" b="1" dirty="0" smtClean="0">
                <a:latin typeface="Meiryo" panose="020B0604030504040204" pitchFamily="34" charset="-128"/>
                <a:ea typeface="Meiryo" panose="020B0604030504040204" pitchFamily="34" charset="-128"/>
              </a:rPr>
              <a:t>を実践するにあたって</a:t>
            </a:r>
            <a:endParaRPr lang="en-US" sz="4400" b="1"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1"/>
          </p:nvPr>
        </p:nvSpPr>
        <p:spPr>
          <a:xfrm>
            <a:off x="498475" y="1736972"/>
            <a:ext cx="7556500" cy="4329113"/>
          </a:xfrm>
        </p:spPr>
        <p:txBody>
          <a:bodyPr>
            <a:normAutofit/>
          </a:bodyPr>
          <a:lstStyle/>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ファシリテーション</a:t>
            </a:r>
            <a:endParaRPr lang="en-US" altLang="ja-JP"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b="1" dirty="0" smtClean="0">
                <a:solidFill>
                  <a:srgbClr val="000000"/>
                </a:solidFill>
                <a:latin typeface="Meiryo" panose="020B0604030504040204" pitchFamily="34" charset="-128"/>
                <a:ea typeface="Meiryo" panose="020B0604030504040204" pitchFamily="34" charset="-128"/>
              </a:rPr>
              <a:t>目的を決める</a:t>
            </a:r>
            <a:endParaRPr lang="en-US" sz="3600" b="1"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en-US" sz="3600" dirty="0" err="1" smtClean="0">
                <a:solidFill>
                  <a:srgbClr val="000000"/>
                </a:solidFill>
                <a:latin typeface="Meiryo" panose="020B0604030504040204" pitchFamily="34" charset="-128"/>
                <a:ea typeface="Meiryo" panose="020B0604030504040204" pitchFamily="34" charset="-128"/>
              </a:rPr>
              <a:t>Qfocus</a:t>
            </a:r>
            <a:r>
              <a:rPr lang="ja-JP" altLang="en-US" sz="3600" dirty="0">
                <a:solidFill>
                  <a:srgbClr val="000000"/>
                </a:solidFill>
                <a:latin typeface="Meiryo" panose="020B0604030504040204" pitchFamily="34" charset="-128"/>
                <a:ea typeface="Meiryo" panose="020B0604030504040204" pitchFamily="34" charset="-128"/>
              </a:rPr>
              <a:t>の</a:t>
            </a:r>
            <a:r>
              <a:rPr lang="ja-JP" altLang="en-US" sz="3600" dirty="0" smtClean="0">
                <a:solidFill>
                  <a:srgbClr val="000000"/>
                </a:solidFill>
                <a:latin typeface="Meiryo" panose="020B0604030504040204" pitchFamily="34" charset="-128"/>
                <a:ea typeface="Meiryo" panose="020B0604030504040204" pitchFamily="34" charset="-128"/>
              </a:rPr>
              <a:t>デザイン</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優先順位づけの指示</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振り返りの問い</a:t>
            </a:r>
            <a:endParaRPr lang="en-US" sz="3600" dirty="0">
              <a:solidFill>
                <a:srgbClr val="000000"/>
              </a:solidFill>
              <a:latin typeface="Meiryo" panose="020B0604030504040204" pitchFamily="34" charset="-128"/>
              <a:ea typeface="Meiryo" panose="020B0604030504040204" pitchFamily="34" charset="-128"/>
            </a:endParaRPr>
          </a:p>
        </p:txBody>
      </p:sp>
      <p:sp>
        <p:nvSpPr>
          <p:cNvPr id="2" name="Rectangle 1">
            <a:extLst>
              <a:ext uri="{FF2B5EF4-FFF2-40B4-BE49-F238E27FC236}">
                <a16:creationId xmlns:a16="http://schemas.microsoft.com/office/drawing/2014/main" id="{6843FAB7-9057-B149-ADC1-B8756009109A}"/>
              </a:ext>
            </a:extLst>
          </p:cNvPr>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912041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レッスンプラン・ワークブック</a:t>
            </a:r>
            <a:endParaRPr lang="en-US" dirty="0"/>
          </a:p>
        </p:txBody>
      </p:sp>
      <p:sp>
        <p:nvSpPr>
          <p:cNvPr id="4" name="TextBox 3">
            <a:extLst>
              <a:ext uri="{FF2B5EF4-FFF2-40B4-BE49-F238E27FC236}">
                <a16:creationId xmlns:a16="http://schemas.microsoft.com/office/drawing/2014/main" id="{15FD9388-BDDF-45BD-A96D-8487827623C6}"/>
              </a:ext>
            </a:extLst>
          </p:cNvPr>
          <p:cNvSpPr txBox="1"/>
          <p:nvPr/>
        </p:nvSpPr>
        <p:spPr>
          <a:xfrm>
            <a:off x="4523422" y="4026839"/>
            <a:ext cx="3629366" cy="923330"/>
          </a:xfrm>
          <a:prstGeom prst="rect">
            <a:avLst/>
          </a:prstGeom>
          <a:noFill/>
        </p:spPr>
        <p:txBody>
          <a:bodyPr wrap="square" rtlCol="0">
            <a:spAutoFit/>
          </a:bodyPr>
          <a:lstStyle/>
          <a:p>
            <a:r>
              <a:rPr lang="en-US" dirty="0"/>
              <a:t>Find it http://rightquestion.org/educators/seminar-resources/</a:t>
            </a:r>
          </a:p>
        </p:txBody>
      </p:sp>
      <p:pic>
        <p:nvPicPr>
          <p:cNvPr id="8" name="Picture 7">
            <a:extLst>
              <a:ext uri="{FF2B5EF4-FFF2-40B4-BE49-F238E27FC236}">
                <a16:creationId xmlns:a16="http://schemas.microsoft.com/office/drawing/2014/main" id="{64C5EF89-2538-4267-B52B-6377AECEFE47}"/>
              </a:ext>
            </a:extLst>
          </p:cNvPr>
          <p:cNvPicPr>
            <a:picLocks noChangeAspect="1"/>
          </p:cNvPicPr>
          <p:nvPr/>
        </p:nvPicPr>
        <p:blipFill>
          <a:blip r:embed="rId2"/>
          <a:stretch>
            <a:fillRect/>
          </a:stretch>
        </p:blipFill>
        <p:spPr>
          <a:xfrm>
            <a:off x="731520" y="1380813"/>
            <a:ext cx="3249801" cy="4199181"/>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ell phone&#10;&#10;Description generated with very high confidence">
            <a:extLst>
              <a:ext uri="{FF2B5EF4-FFF2-40B4-BE49-F238E27FC236}">
                <a16:creationId xmlns:a16="http://schemas.microsoft.com/office/drawing/2014/main" id="{08F8A323-F16E-4255-98C7-4B720248C378}"/>
              </a:ext>
            </a:extLst>
          </p:cNvPr>
          <p:cNvPicPr>
            <a:picLocks noChangeAspect="1"/>
          </p:cNvPicPr>
          <p:nvPr/>
        </p:nvPicPr>
        <p:blipFill>
          <a:blip r:embed="rId3"/>
          <a:stretch>
            <a:fillRect/>
          </a:stretch>
        </p:blipFill>
        <p:spPr>
          <a:xfrm>
            <a:off x="4635834" y="1422660"/>
            <a:ext cx="3011259" cy="2167207"/>
          </a:xfrm>
          <a:prstGeom prst="rect">
            <a:avLst/>
          </a:prstGeom>
        </p:spPr>
      </p:pic>
    </p:spTree>
    <p:extLst>
      <p:ext uri="{BB962C8B-B14F-4D97-AF65-F5344CB8AC3E}">
        <p14:creationId xmlns:p14="http://schemas.microsoft.com/office/powerpoint/2010/main" val="357217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98475" y="484188"/>
            <a:ext cx="7953375" cy="1116012"/>
          </a:xfrm>
        </p:spPr>
        <p:txBody>
          <a:bodyPr/>
          <a:lstStyle/>
          <a:p>
            <a:pPr eaLnBrk="1" hangingPunct="1"/>
            <a:r>
              <a:rPr lang="en-US" sz="3400" dirty="0">
                <a:latin typeface="Rockwell" charset="0"/>
                <a:ea typeface="MS PGothic" charset="0"/>
              </a:rPr>
              <a:t>Depending on your Teaching Purpose</a:t>
            </a:r>
            <a:br>
              <a:rPr lang="en-US" sz="3400" dirty="0">
                <a:latin typeface="Rockwell" charset="0"/>
                <a:ea typeface="MS PGothic" charset="0"/>
              </a:rPr>
            </a:br>
            <a:endParaRPr lang="en-US" sz="3400" dirty="0">
              <a:latin typeface="Rockwell" charset="0"/>
              <a:ea typeface="MS PGothic" charset="0"/>
            </a:endParaRPr>
          </a:p>
        </p:txBody>
      </p:sp>
      <p:sp>
        <p:nvSpPr>
          <p:cNvPr id="103427" name="Content Placeholder 2"/>
          <p:cNvSpPr>
            <a:spLocks noGrp="1"/>
          </p:cNvSpPr>
          <p:nvPr>
            <p:ph idx="1"/>
          </p:nvPr>
        </p:nvSpPr>
        <p:spPr>
          <a:xfrm>
            <a:off x="498475" y="1398024"/>
            <a:ext cx="7556500" cy="5127625"/>
          </a:xfrm>
        </p:spPr>
        <p:txBody>
          <a:bodyPr>
            <a:normAutofit/>
          </a:bodyPr>
          <a:lstStyle/>
          <a:p>
            <a:pPr lvl="1" eaLnBrk="1" hangingPunct="1">
              <a:lnSpc>
                <a:spcPct val="150000"/>
              </a:lnSpc>
            </a:pPr>
            <a:r>
              <a:rPr lang="ja-JP" altLang="en-US" sz="3200" dirty="0" smtClean="0">
                <a:solidFill>
                  <a:schemeClr val="tx1"/>
                </a:solidFill>
                <a:latin typeface="Meiryo" panose="020B0604030504040204" pitchFamily="34" charset="-128"/>
                <a:ea typeface="Meiryo" panose="020B0604030504040204" pitchFamily="34" charset="-128"/>
              </a:rPr>
              <a:t>興味関心の向上</a:t>
            </a:r>
            <a:endParaRPr lang="en-US" sz="1000" dirty="0">
              <a:solidFill>
                <a:schemeClr val="tx1"/>
              </a:solidFill>
              <a:latin typeface="Meiryo" panose="020B0604030504040204" pitchFamily="34" charset="-128"/>
              <a:ea typeface="Meiryo" panose="020B0604030504040204" pitchFamily="34" charset="-128"/>
            </a:endParaRPr>
          </a:p>
          <a:p>
            <a:pPr lvl="1" eaLnBrk="1" hangingPunct="1">
              <a:lnSpc>
                <a:spcPct val="150000"/>
              </a:lnSpc>
            </a:pPr>
            <a:r>
              <a:rPr lang="ja-JP" altLang="en-US" sz="3200" dirty="0" smtClean="0">
                <a:solidFill>
                  <a:schemeClr val="tx1"/>
                </a:solidFill>
                <a:latin typeface="Meiryo" panose="020B0604030504040204" pitchFamily="34" charset="-128"/>
                <a:ea typeface="Meiryo" panose="020B0604030504040204" pitchFamily="34" charset="-128"/>
              </a:rPr>
              <a:t>知識の習得</a:t>
            </a:r>
            <a:endParaRPr lang="en-US" sz="1000" dirty="0">
              <a:solidFill>
                <a:schemeClr val="tx1"/>
              </a:solidFill>
              <a:latin typeface="Meiryo" panose="020B0604030504040204" pitchFamily="34" charset="-128"/>
              <a:ea typeface="Meiryo" panose="020B0604030504040204" pitchFamily="34" charset="-128"/>
            </a:endParaRPr>
          </a:p>
          <a:p>
            <a:pPr lvl="1" eaLnBrk="1" hangingPunct="1">
              <a:lnSpc>
                <a:spcPct val="150000"/>
              </a:lnSpc>
            </a:pPr>
            <a:r>
              <a:rPr lang="ja-JP" altLang="en-US" sz="3200" dirty="0" smtClean="0">
                <a:solidFill>
                  <a:schemeClr val="tx1"/>
                </a:solidFill>
                <a:latin typeface="Meiryo" panose="020B0604030504040204" pitchFamily="34" charset="-128"/>
                <a:ea typeface="Meiryo" panose="020B0604030504040204" pitchFamily="34" charset="-128"/>
              </a:rPr>
              <a:t>形成的アセスメント</a:t>
            </a:r>
            <a:endParaRPr lang="en-US" sz="1000" dirty="0">
              <a:solidFill>
                <a:schemeClr val="tx1"/>
              </a:solidFill>
              <a:latin typeface="Meiryo" panose="020B0604030504040204" pitchFamily="34" charset="-128"/>
              <a:ea typeface="Meiryo" panose="020B0604030504040204" pitchFamily="34" charset="-128"/>
            </a:endParaRPr>
          </a:p>
          <a:p>
            <a:pPr lvl="1" eaLnBrk="1" hangingPunct="1">
              <a:lnSpc>
                <a:spcPct val="150000"/>
              </a:lnSpc>
            </a:pPr>
            <a:r>
              <a:rPr lang="ja-JP" altLang="en-US" sz="3200" dirty="0" smtClean="0">
                <a:solidFill>
                  <a:schemeClr val="tx1"/>
                </a:solidFill>
                <a:latin typeface="Meiryo" panose="020B0604030504040204" pitchFamily="34" charset="-128"/>
                <a:ea typeface="Meiryo" panose="020B0604030504040204" pitchFamily="34" charset="-128"/>
              </a:rPr>
              <a:t>総括的アセスメント</a:t>
            </a:r>
            <a:endParaRPr lang="en-US" sz="1000" dirty="0">
              <a:solidFill>
                <a:schemeClr val="tx1"/>
              </a:solidFill>
              <a:latin typeface="Meiryo" panose="020B0604030504040204" pitchFamily="34" charset="-128"/>
              <a:ea typeface="Meiryo" panose="020B0604030504040204" pitchFamily="34" charset="-128"/>
            </a:endParaRPr>
          </a:p>
          <a:p>
            <a:pPr lvl="1" eaLnBrk="1" hangingPunct="1">
              <a:lnSpc>
                <a:spcPct val="150000"/>
              </a:lnSpc>
            </a:pPr>
            <a:r>
              <a:rPr lang="ja-JP" altLang="en-US" sz="3200" dirty="0" smtClean="0">
                <a:solidFill>
                  <a:schemeClr val="tx1"/>
                </a:solidFill>
                <a:latin typeface="Meiryo" panose="020B0604030504040204" pitchFamily="34" charset="-128"/>
                <a:ea typeface="Meiryo" panose="020B0604030504040204" pitchFamily="34" charset="-128"/>
              </a:rPr>
              <a:t>相互</a:t>
            </a:r>
            <a:r>
              <a:rPr lang="ja-JP" altLang="en-US" sz="3200" dirty="0">
                <a:solidFill>
                  <a:schemeClr val="tx1"/>
                </a:solidFill>
                <a:latin typeface="Meiryo" panose="020B0604030504040204" pitchFamily="34" charset="-128"/>
                <a:ea typeface="Meiryo" panose="020B0604030504040204" pitchFamily="34" charset="-128"/>
              </a:rPr>
              <a:t>評価</a:t>
            </a:r>
            <a:endParaRPr lang="en-US" sz="1000" dirty="0">
              <a:solidFill>
                <a:schemeClr val="tx1"/>
              </a:solidFill>
              <a:latin typeface="Meiryo" panose="020B0604030504040204" pitchFamily="34" charset="-128"/>
              <a:ea typeface="Meiryo" panose="020B0604030504040204" pitchFamily="34" charset="-128"/>
            </a:endParaRPr>
          </a:p>
          <a:p>
            <a:pPr lvl="1" eaLnBrk="1" hangingPunct="1">
              <a:lnSpc>
                <a:spcPct val="150000"/>
              </a:lnSpc>
            </a:pPr>
            <a:r>
              <a:rPr lang="ja-JP" altLang="en-US" sz="3200" dirty="0" smtClean="0">
                <a:solidFill>
                  <a:schemeClr val="tx1"/>
                </a:solidFill>
                <a:latin typeface="Meiryo" panose="020B0604030504040204" pitchFamily="34" charset="-128"/>
                <a:ea typeface="Meiryo" panose="020B0604030504040204" pitchFamily="34" charset="-128"/>
              </a:rPr>
              <a:t>スキル向上</a:t>
            </a:r>
            <a:endParaRPr lang="en-US" sz="32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17439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49" y="236882"/>
            <a:ext cx="3879837" cy="1116106"/>
          </a:xfrm>
        </p:spPr>
        <p:txBody>
          <a:bodyPr/>
          <a:lstStyle/>
          <a:p>
            <a:r>
              <a:rPr lang="en-US" dirty="0"/>
              <a:t> </a:t>
            </a:r>
            <a:r>
              <a:rPr lang="en-US" altLang="ja-JP" dirty="0" smtClean="0"/>
              <a:t>Q</a:t>
            </a:r>
            <a:r>
              <a:rPr lang="ja-JP" altLang="en-US" dirty="0" smtClean="0"/>
              <a:t>をどう使うか</a:t>
            </a:r>
            <a:endParaRPr lang="en-US" dirty="0"/>
          </a:p>
        </p:txBody>
      </p:sp>
      <p:sp>
        <p:nvSpPr>
          <p:cNvPr id="37" name="TextBox 36"/>
          <p:cNvSpPr txBox="1"/>
          <p:nvPr/>
        </p:nvSpPr>
        <p:spPr>
          <a:xfrm>
            <a:off x="3281522" y="3063632"/>
            <a:ext cx="3151163" cy="369332"/>
          </a:xfrm>
          <a:prstGeom prst="rect">
            <a:avLst/>
          </a:prstGeom>
          <a:noFill/>
        </p:spPr>
        <p:txBody>
          <a:bodyPr wrap="square" rtlCol="0">
            <a:spAutoFit/>
          </a:bodyPr>
          <a:lstStyle/>
          <a:p>
            <a:r>
              <a:rPr lang="en-US" dirty="0"/>
              <a:t>Homework</a:t>
            </a:r>
          </a:p>
        </p:txBody>
      </p:sp>
      <p:sp>
        <p:nvSpPr>
          <p:cNvPr id="38" name="TextBox 37"/>
          <p:cNvSpPr txBox="1"/>
          <p:nvPr/>
        </p:nvSpPr>
        <p:spPr>
          <a:xfrm>
            <a:off x="3784209" y="1083212"/>
            <a:ext cx="3390314" cy="369332"/>
          </a:xfrm>
          <a:prstGeom prst="rect">
            <a:avLst/>
          </a:prstGeom>
          <a:noFill/>
        </p:spPr>
        <p:txBody>
          <a:bodyPr wrap="square" rtlCol="0">
            <a:spAutoFit/>
          </a:bodyPr>
          <a:lstStyle/>
          <a:p>
            <a:r>
              <a:rPr lang="en-US"/>
              <a:t>Debate Prep</a:t>
            </a:r>
          </a:p>
        </p:txBody>
      </p:sp>
      <p:sp>
        <p:nvSpPr>
          <p:cNvPr id="39" name="TextBox 38"/>
          <p:cNvSpPr txBox="1"/>
          <p:nvPr/>
        </p:nvSpPr>
        <p:spPr>
          <a:xfrm>
            <a:off x="3267454" y="2289245"/>
            <a:ext cx="2883877" cy="369332"/>
          </a:xfrm>
          <a:prstGeom prst="rect">
            <a:avLst/>
          </a:prstGeom>
          <a:noFill/>
        </p:spPr>
        <p:txBody>
          <a:bodyPr wrap="square" rtlCol="0">
            <a:spAutoFit/>
          </a:bodyPr>
          <a:lstStyle/>
          <a:p>
            <a:r>
              <a:rPr lang="en-US" dirty="0"/>
              <a:t>Research</a:t>
            </a:r>
          </a:p>
        </p:txBody>
      </p:sp>
      <p:sp>
        <p:nvSpPr>
          <p:cNvPr id="40" name="TextBox 39"/>
          <p:cNvSpPr txBox="1"/>
          <p:nvPr/>
        </p:nvSpPr>
        <p:spPr>
          <a:xfrm>
            <a:off x="6173842" y="1113403"/>
            <a:ext cx="2067951" cy="369332"/>
          </a:xfrm>
          <a:prstGeom prst="rect">
            <a:avLst/>
          </a:prstGeom>
          <a:noFill/>
        </p:spPr>
        <p:txBody>
          <a:bodyPr wrap="square" rtlCol="0">
            <a:spAutoFit/>
          </a:bodyPr>
          <a:lstStyle/>
          <a:p>
            <a:r>
              <a:rPr lang="en-US" dirty="0"/>
              <a:t>Paper topic</a:t>
            </a:r>
          </a:p>
        </p:txBody>
      </p:sp>
      <p:sp>
        <p:nvSpPr>
          <p:cNvPr id="41" name="TextBox 40"/>
          <p:cNvSpPr txBox="1"/>
          <p:nvPr/>
        </p:nvSpPr>
        <p:spPr>
          <a:xfrm>
            <a:off x="6724357" y="2303529"/>
            <a:ext cx="2110154" cy="369332"/>
          </a:xfrm>
          <a:prstGeom prst="rect">
            <a:avLst/>
          </a:prstGeom>
          <a:noFill/>
        </p:spPr>
        <p:txBody>
          <a:bodyPr wrap="square" rtlCol="0">
            <a:spAutoFit/>
          </a:bodyPr>
          <a:lstStyle/>
          <a:p>
            <a:r>
              <a:rPr lang="en-US" dirty="0"/>
              <a:t>Projects</a:t>
            </a:r>
          </a:p>
        </p:txBody>
      </p:sp>
      <p:sp>
        <p:nvSpPr>
          <p:cNvPr id="42" name="TextBox 41"/>
          <p:cNvSpPr txBox="1"/>
          <p:nvPr/>
        </p:nvSpPr>
        <p:spPr>
          <a:xfrm>
            <a:off x="4360519" y="1782904"/>
            <a:ext cx="2743148" cy="369332"/>
          </a:xfrm>
          <a:prstGeom prst="rect">
            <a:avLst/>
          </a:prstGeom>
          <a:noFill/>
        </p:spPr>
        <p:txBody>
          <a:bodyPr wrap="square" rtlCol="0">
            <a:spAutoFit/>
          </a:bodyPr>
          <a:lstStyle/>
          <a:p>
            <a:r>
              <a:rPr lang="en-US" dirty="0"/>
              <a:t>Exit ticket or ”Do Now”</a:t>
            </a:r>
          </a:p>
        </p:txBody>
      </p:sp>
      <p:sp>
        <p:nvSpPr>
          <p:cNvPr id="43" name="TextBox 42"/>
          <p:cNvSpPr txBox="1"/>
          <p:nvPr/>
        </p:nvSpPr>
        <p:spPr>
          <a:xfrm>
            <a:off x="1336456" y="3305891"/>
            <a:ext cx="2293034" cy="369332"/>
          </a:xfrm>
          <a:prstGeom prst="rect">
            <a:avLst/>
          </a:prstGeom>
          <a:noFill/>
        </p:spPr>
        <p:txBody>
          <a:bodyPr wrap="square" rtlCol="0">
            <a:spAutoFit/>
          </a:bodyPr>
          <a:lstStyle/>
          <a:p>
            <a:r>
              <a:rPr lang="en-US"/>
              <a:t>Presentations</a:t>
            </a:r>
          </a:p>
        </p:txBody>
      </p:sp>
      <p:sp>
        <p:nvSpPr>
          <p:cNvPr id="44" name="TextBox 43"/>
          <p:cNvSpPr txBox="1"/>
          <p:nvPr/>
        </p:nvSpPr>
        <p:spPr>
          <a:xfrm>
            <a:off x="6041608" y="3187442"/>
            <a:ext cx="2919512" cy="369332"/>
          </a:xfrm>
          <a:prstGeom prst="rect">
            <a:avLst/>
          </a:prstGeom>
          <a:noFill/>
        </p:spPr>
        <p:txBody>
          <a:bodyPr wrap="square" rtlCol="0">
            <a:spAutoFit/>
          </a:bodyPr>
          <a:lstStyle/>
          <a:p>
            <a:r>
              <a:rPr lang="en-US" dirty="0"/>
              <a:t>Class discussion prompts</a:t>
            </a:r>
          </a:p>
        </p:txBody>
      </p:sp>
      <p:sp>
        <p:nvSpPr>
          <p:cNvPr id="45" name="TextBox 44"/>
          <p:cNvSpPr txBox="1"/>
          <p:nvPr/>
        </p:nvSpPr>
        <p:spPr>
          <a:xfrm>
            <a:off x="195075" y="2399702"/>
            <a:ext cx="2828070" cy="646331"/>
          </a:xfrm>
          <a:prstGeom prst="rect">
            <a:avLst/>
          </a:prstGeom>
          <a:noFill/>
        </p:spPr>
        <p:txBody>
          <a:bodyPr wrap="square" rtlCol="0">
            <a:spAutoFit/>
          </a:bodyPr>
          <a:lstStyle/>
          <a:p>
            <a:r>
              <a:rPr lang="en-US" dirty="0"/>
              <a:t>Hang on walls, </a:t>
            </a:r>
          </a:p>
          <a:p>
            <a:r>
              <a:rPr lang="en-US" dirty="0"/>
              <a:t>Check Off as Answered</a:t>
            </a:r>
          </a:p>
        </p:txBody>
      </p:sp>
      <p:sp>
        <p:nvSpPr>
          <p:cNvPr id="46" name="TextBox 45"/>
          <p:cNvSpPr txBox="1"/>
          <p:nvPr/>
        </p:nvSpPr>
        <p:spPr>
          <a:xfrm>
            <a:off x="4857103" y="2708046"/>
            <a:ext cx="2074985" cy="369332"/>
          </a:xfrm>
          <a:prstGeom prst="rect">
            <a:avLst/>
          </a:prstGeom>
          <a:noFill/>
        </p:spPr>
        <p:txBody>
          <a:bodyPr wrap="square" rtlCol="0">
            <a:spAutoFit/>
          </a:bodyPr>
          <a:lstStyle/>
          <a:p>
            <a:r>
              <a:rPr lang="en-US" dirty="0"/>
              <a:t>Test Prep</a:t>
            </a:r>
          </a:p>
        </p:txBody>
      </p:sp>
      <p:sp>
        <p:nvSpPr>
          <p:cNvPr id="47" name="TextBox 46"/>
          <p:cNvSpPr txBox="1"/>
          <p:nvPr/>
        </p:nvSpPr>
        <p:spPr>
          <a:xfrm>
            <a:off x="917295" y="1635923"/>
            <a:ext cx="3084989" cy="369332"/>
          </a:xfrm>
          <a:prstGeom prst="rect">
            <a:avLst/>
          </a:prstGeom>
          <a:noFill/>
        </p:spPr>
        <p:txBody>
          <a:bodyPr wrap="square" rtlCol="0">
            <a:spAutoFit/>
          </a:bodyPr>
          <a:lstStyle/>
          <a:p>
            <a:r>
              <a:rPr lang="en-US" dirty="0"/>
              <a:t>Lab work </a:t>
            </a:r>
            <a:r>
              <a:rPr lang="en-US"/>
              <a:t>&amp; Experiments</a:t>
            </a:r>
          </a:p>
        </p:txBody>
      </p:sp>
      <p:sp>
        <p:nvSpPr>
          <p:cNvPr id="48" name="TextBox 47"/>
          <p:cNvSpPr txBox="1"/>
          <p:nvPr/>
        </p:nvSpPr>
        <p:spPr>
          <a:xfrm>
            <a:off x="4596386" y="447084"/>
            <a:ext cx="3154912" cy="369332"/>
          </a:xfrm>
          <a:prstGeom prst="rect">
            <a:avLst/>
          </a:prstGeom>
          <a:noFill/>
        </p:spPr>
        <p:txBody>
          <a:bodyPr wrap="square" rtlCol="0">
            <a:spAutoFit/>
          </a:bodyPr>
          <a:lstStyle/>
          <a:p>
            <a:r>
              <a:rPr lang="en-US" dirty="0"/>
              <a:t>Pop Quiz </a:t>
            </a:r>
            <a:r>
              <a:rPr lang="en-US"/>
              <a:t>or Reading Check</a:t>
            </a:r>
          </a:p>
        </p:txBody>
      </p:sp>
      <p:sp>
        <p:nvSpPr>
          <p:cNvPr id="49" name="TextBox 48"/>
          <p:cNvSpPr txBox="1"/>
          <p:nvPr/>
        </p:nvSpPr>
        <p:spPr>
          <a:xfrm>
            <a:off x="6432685" y="4153280"/>
            <a:ext cx="2401826" cy="369332"/>
          </a:xfrm>
          <a:prstGeom prst="rect">
            <a:avLst/>
          </a:prstGeom>
          <a:noFill/>
        </p:spPr>
        <p:txBody>
          <a:bodyPr wrap="square" rtlCol="0">
            <a:spAutoFit/>
          </a:bodyPr>
          <a:lstStyle/>
          <a:p>
            <a:r>
              <a:rPr lang="en-US" dirty="0"/>
              <a:t>Interview an Expert</a:t>
            </a:r>
          </a:p>
        </p:txBody>
      </p:sp>
      <p:sp>
        <p:nvSpPr>
          <p:cNvPr id="50" name="TextBox 49"/>
          <p:cNvSpPr txBox="1"/>
          <p:nvPr/>
        </p:nvSpPr>
        <p:spPr>
          <a:xfrm>
            <a:off x="5602718" y="4881131"/>
            <a:ext cx="2342296" cy="369332"/>
          </a:xfrm>
          <a:prstGeom prst="rect">
            <a:avLst/>
          </a:prstGeom>
          <a:noFill/>
        </p:spPr>
        <p:txBody>
          <a:bodyPr wrap="square" rtlCol="0">
            <a:spAutoFit/>
          </a:bodyPr>
          <a:lstStyle/>
          <a:p>
            <a:r>
              <a:rPr lang="en-US" dirty="0"/>
              <a:t>Guest speakers</a:t>
            </a:r>
          </a:p>
        </p:txBody>
      </p:sp>
      <p:sp>
        <p:nvSpPr>
          <p:cNvPr id="51" name="TextBox 50"/>
          <p:cNvSpPr txBox="1"/>
          <p:nvPr/>
        </p:nvSpPr>
        <p:spPr>
          <a:xfrm>
            <a:off x="317634" y="5977986"/>
            <a:ext cx="2634823" cy="369332"/>
          </a:xfrm>
          <a:prstGeom prst="rect">
            <a:avLst/>
          </a:prstGeom>
          <a:noFill/>
        </p:spPr>
        <p:txBody>
          <a:bodyPr wrap="square" rtlCol="0">
            <a:spAutoFit/>
          </a:bodyPr>
          <a:lstStyle/>
          <a:p>
            <a:r>
              <a:rPr lang="en-US" dirty="0"/>
              <a:t>Tailoring Instruction</a:t>
            </a:r>
          </a:p>
        </p:txBody>
      </p:sp>
      <p:sp>
        <p:nvSpPr>
          <p:cNvPr id="52" name="TextBox 51"/>
          <p:cNvSpPr txBox="1"/>
          <p:nvPr/>
        </p:nvSpPr>
        <p:spPr>
          <a:xfrm>
            <a:off x="2482973" y="4542482"/>
            <a:ext cx="3094893" cy="369332"/>
          </a:xfrm>
          <a:prstGeom prst="rect">
            <a:avLst/>
          </a:prstGeom>
          <a:noFill/>
        </p:spPr>
        <p:txBody>
          <a:bodyPr wrap="square" rtlCol="0">
            <a:spAutoFit/>
          </a:bodyPr>
          <a:lstStyle/>
          <a:p>
            <a:r>
              <a:rPr lang="en-US"/>
              <a:t>Make Your Own Final Test</a:t>
            </a:r>
          </a:p>
        </p:txBody>
      </p:sp>
      <p:sp>
        <p:nvSpPr>
          <p:cNvPr id="53" name="TextBox 52"/>
          <p:cNvSpPr txBox="1"/>
          <p:nvPr/>
        </p:nvSpPr>
        <p:spPr>
          <a:xfrm>
            <a:off x="2965000" y="5401756"/>
            <a:ext cx="3460652" cy="369332"/>
          </a:xfrm>
          <a:prstGeom prst="rect">
            <a:avLst/>
          </a:prstGeom>
          <a:noFill/>
        </p:spPr>
        <p:txBody>
          <a:bodyPr wrap="square" rtlCol="0">
            <a:spAutoFit/>
          </a:bodyPr>
          <a:lstStyle/>
          <a:p>
            <a:r>
              <a:rPr lang="en-US" dirty="0"/>
              <a:t>Close Reading Protocol</a:t>
            </a:r>
          </a:p>
        </p:txBody>
      </p:sp>
      <p:sp>
        <p:nvSpPr>
          <p:cNvPr id="54" name="TextBox 53"/>
          <p:cNvSpPr txBox="1"/>
          <p:nvPr/>
        </p:nvSpPr>
        <p:spPr>
          <a:xfrm>
            <a:off x="2940148" y="6305930"/>
            <a:ext cx="2771336" cy="369332"/>
          </a:xfrm>
          <a:prstGeom prst="rect">
            <a:avLst/>
          </a:prstGeom>
          <a:noFill/>
        </p:spPr>
        <p:txBody>
          <a:bodyPr wrap="square" rtlCol="0">
            <a:spAutoFit/>
          </a:bodyPr>
          <a:lstStyle/>
          <a:p>
            <a:r>
              <a:rPr lang="en-US" dirty="0"/>
              <a:t>Service Action Projects</a:t>
            </a:r>
          </a:p>
        </p:txBody>
      </p:sp>
      <p:sp>
        <p:nvSpPr>
          <p:cNvPr id="55" name="TextBox 54"/>
          <p:cNvSpPr txBox="1"/>
          <p:nvPr/>
        </p:nvSpPr>
        <p:spPr>
          <a:xfrm>
            <a:off x="302157" y="3991061"/>
            <a:ext cx="3221501" cy="369332"/>
          </a:xfrm>
          <a:prstGeom prst="rect">
            <a:avLst/>
          </a:prstGeom>
          <a:noFill/>
        </p:spPr>
        <p:txBody>
          <a:bodyPr wrap="square" rtlCol="0">
            <a:spAutoFit/>
          </a:bodyPr>
          <a:lstStyle/>
          <a:p>
            <a:r>
              <a:rPr lang="en-US" dirty="0"/>
              <a:t>Socratic Seminar Prompts</a:t>
            </a:r>
          </a:p>
        </p:txBody>
      </p:sp>
      <p:sp>
        <p:nvSpPr>
          <p:cNvPr id="56" name="TextBox 55"/>
          <p:cNvSpPr txBox="1"/>
          <p:nvPr/>
        </p:nvSpPr>
        <p:spPr>
          <a:xfrm>
            <a:off x="3875676" y="3788030"/>
            <a:ext cx="2743148" cy="369332"/>
          </a:xfrm>
          <a:prstGeom prst="rect">
            <a:avLst/>
          </a:prstGeom>
          <a:noFill/>
        </p:spPr>
        <p:txBody>
          <a:bodyPr wrap="square" rtlCol="0">
            <a:spAutoFit/>
          </a:bodyPr>
          <a:lstStyle/>
          <a:p>
            <a:r>
              <a:rPr lang="en-US" dirty="0"/>
              <a:t>Student </a:t>
            </a:r>
            <a:r>
              <a:rPr lang="en-US"/>
              <a:t>Choice Projects</a:t>
            </a:r>
          </a:p>
        </p:txBody>
      </p:sp>
      <p:sp>
        <p:nvSpPr>
          <p:cNvPr id="57" name="TextBox 56"/>
          <p:cNvSpPr txBox="1"/>
          <p:nvPr/>
        </p:nvSpPr>
        <p:spPr>
          <a:xfrm>
            <a:off x="689317" y="5007707"/>
            <a:ext cx="2757268" cy="369332"/>
          </a:xfrm>
          <a:prstGeom prst="rect">
            <a:avLst/>
          </a:prstGeom>
          <a:noFill/>
        </p:spPr>
        <p:txBody>
          <a:bodyPr wrap="square" rtlCol="0">
            <a:spAutoFit/>
          </a:bodyPr>
          <a:lstStyle/>
          <a:p>
            <a:r>
              <a:rPr lang="en-US" dirty="0"/>
              <a:t>Journal Prompt</a:t>
            </a:r>
          </a:p>
        </p:txBody>
      </p:sp>
      <p:sp>
        <p:nvSpPr>
          <p:cNvPr id="58" name="TextBox 57"/>
          <p:cNvSpPr txBox="1"/>
          <p:nvPr/>
        </p:nvSpPr>
        <p:spPr>
          <a:xfrm>
            <a:off x="6209244" y="5630427"/>
            <a:ext cx="2848708" cy="646331"/>
          </a:xfrm>
          <a:prstGeom prst="rect">
            <a:avLst/>
          </a:prstGeom>
          <a:noFill/>
        </p:spPr>
        <p:txBody>
          <a:bodyPr wrap="square" rtlCol="0">
            <a:spAutoFit/>
          </a:bodyPr>
          <a:lstStyle/>
          <a:p>
            <a:r>
              <a:rPr lang="en-US" dirty="0"/>
              <a:t>Year-long or Unit-long Essential Questions</a:t>
            </a:r>
          </a:p>
        </p:txBody>
      </p:sp>
      <p:sp>
        <p:nvSpPr>
          <p:cNvPr id="59" name="TextBox 58"/>
          <p:cNvSpPr txBox="1"/>
          <p:nvPr/>
        </p:nvSpPr>
        <p:spPr>
          <a:xfrm>
            <a:off x="3505354" y="4322537"/>
            <a:ext cx="5150625" cy="1815882"/>
          </a:xfrm>
          <a:prstGeom prst="rect">
            <a:avLst/>
          </a:prstGeom>
          <a:solidFill>
            <a:schemeClr val="accent1"/>
          </a:solidFill>
          <a:ln>
            <a:noFill/>
          </a:ln>
          <a:effectLst>
            <a:glow rad="88900">
              <a:schemeClr val="accent1">
                <a:alpha val="57000"/>
              </a:schemeClr>
            </a:glow>
            <a:outerShdw dist="50800" sx="1000" sy="1000" algn="ctr" rotWithShape="0">
              <a:srgbClr val="000000"/>
            </a:outerShdw>
          </a:effectLst>
        </p:spPr>
        <p:txBody>
          <a:bodyPr wrap="square" rtlCol="0">
            <a:spAutoFit/>
          </a:bodyPr>
          <a:lstStyle/>
          <a:p>
            <a:endParaRPr lang="en-US" sz="1600" dirty="0"/>
          </a:p>
          <a:p>
            <a:pPr algn="ctr"/>
            <a:r>
              <a:rPr lang="en-US" sz="3200" dirty="0">
                <a:solidFill>
                  <a:schemeClr val="bg1"/>
                </a:solidFill>
              </a:rPr>
              <a:t>And sometimes</a:t>
            </a:r>
            <a:r>
              <a:rPr lang="mr-IN" sz="3200" dirty="0">
                <a:solidFill>
                  <a:schemeClr val="bg1"/>
                </a:solidFill>
              </a:rPr>
              <a:t>…</a:t>
            </a:r>
            <a:endParaRPr lang="en-US" sz="3200" dirty="0">
              <a:solidFill>
                <a:schemeClr val="bg1"/>
              </a:solidFill>
            </a:endParaRPr>
          </a:p>
          <a:p>
            <a:pPr algn="ctr"/>
            <a:endParaRPr lang="en-US" sz="1600" dirty="0">
              <a:solidFill>
                <a:schemeClr val="bg1"/>
              </a:solidFill>
            </a:endParaRPr>
          </a:p>
          <a:p>
            <a:pPr algn="ctr"/>
            <a:r>
              <a:rPr lang="en-US" sz="3200" dirty="0">
                <a:solidFill>
                  <a:schemeClr val="bg1"/>
                </a:solidFill>
              </a:rPr>
              <a:t>Nothing!</a:t>
            </a:r>
          </a:p>
          <a:p>
            <a:endParaRPr lang="en-US" sz="1600" dirty="0"/>
          </a:p>
        </p:txBody>
      </p:sp>
    </p:spTree>
    <p:extLst>
      <p:ext uri="{BB962C8B-B14F-4D97-AF65-F5344CB8AC3E}">
        <p14:creationId xmlns:p14="http://schemas.microsoft.com/office/powerpoint/2010/main" val="18299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5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altLang="ja-JP" sz="4400" b="1" dirty="0" smtClean="0">
                <a:latin typeface="Meiryo" panose="020B0604030504040204" pitchFamily="34" charset="-128"/>
                <a:ea typeface="Meiryo" panose="020B0604030504040204" pitchFamily="34" charset="-128"/>
              </a:rPr>
              <a:t>Ⅲ. QFT</a:t>
            </a:r>
            <a:r>
              <a:rPr lang="ja-JP" altLang="en-US" sz="4400" b="1" dirty="0" smtClean="0">
                <a:latin typeface="Meiryo" panose="020B0604030504040204" pitchFamily="34" charset="-128"/>
                <a:ea typeface="Meiryo" panose="020B0604030504040204" pitchFamily="34" charset="-128"/>
              </a:rPr>
              <a:t>を実践するにあたって</a:t>
            </a:r>
            <a:endParaRPr lang="en-US" sz="4400" b="1"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1"/>
          </p:nvPr>
        </p:nvSpPr>
        <p:spPr>
          <a:xfrm>
            <a:off x="498475" y="1736972"/>
            <a:ext cx="7556500" cy="4329113"/>
          </a:xfrm>
        </p:spPr>
        <p:txBody>
          <a:bodyPr>
            <a:normAutofit/>
          </a:bodyPr>
          <a:lstStyle/>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ファシリテーション</a:t>
            </a:r>
            <a:endParaRPr lang="en-US" altLang="ja-JP"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目的を決める</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en-US" sz="3600" b="1" dirty="0" err="1" smtClean="0">
                <a:solidFill>
                  <a:srgbClr val="000000"/>
                </a:solidFill>
                <a:latin typeface="Meiryo" panose="020B0604030504040204" pitchFamily="34" charset="-128"/>
                <a:ea typeface="Meiryo" panose="020B0604030504040204" pitchFamily="34" charset="-128"/>
              </a:rPr>
              <a:t>Qfocus</a:t>
            </a:r>
            <a:r>
              <a:rPr lang="ja-JP" altLang="en-US" sz="3600" b="1" dirty="0">
                <a:solidFill>
                  <a:srgbClr val="000000"/>
                </a:solidFill>
                <a:latin typeface="Meiryo" panose="020B0604030504040204" pitchFamily="34" charset="-128"/>
                <a:ea typeface="Meiryo" panose="020B0604030504040204" pitchFamily="34" charset="-128"/>
              </a:rPr>
              <a:t>の</a:t>
            </a:r>
            <a:r>
              <a:rPr lang="ja-JP" altLang="en-US" sz="3600" b="1" dirty="0" smtClean="0">
                <a:solidFill>
                  <a:srgbClr val="000000"/>
                </a:solidFill>
                <a:latin typeface="Meiryo" panose="020B0604030504040204" pitchFamily="34" charset="-128"/>
                <a:ea typeface="Meiryo" panose="020B0604030504040204" pitchFamily="34" charset="-128"/>
              </a:rPr>
              <a:t>デザイン</a:t>
            </a:r>
            <a:endParaRPr lang="en-US" sz="3600" b="1"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優先順位づけの指示</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振り返りの問い</a:t>
            </a:r>
            <a:endParaRPr lang="en-US" sz="3600" dirty="0">
              <a:solidFill>
                <a:srgbClr val="000000"/>
              </a:solidFill>
              <a:latin typeface="Meiryo" panose="020B0604030504040204" pitchFamily="34" charset="-128"/>
              <a:ea typeface="Meiryo" panose="020B0604030504040204" pitchFamily="34" charset="-128"/>
            </a:endParaRPr>
          </a:p>
        </p:txBody>
      </p:sp>
      <p:sp>
        <p:nvSpPr>
          <p:cNvPr id="2" name="Rectangle 1">
            <a:extLst>
              <a:ext uri="{FF2B5EF4-FFF2-40B4-BE49-F238E27FC236}">
                <a16:creationId xmlns:a16="http://schemas.microsoft.com/office/drawing/2014/main" id="{6843FAB7-9057-B149-ADC1-B8756009109A}"/>
              </a:ext>
            </a:extLst>
          </p:cNvPr>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152774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Question Focus (</a:t>
            </a:r>
            <a:r>
              <a:rPr lang="en-US" sz="4000" dirty="0" err="1"/>
              <a:t>QFocus</a:t>
            </a:r>
            <a:r>
              <a:rPr lang="en-US" sz="4000" dirty="0"/>
              <a:t>):</a:t>
            </a:r>
            <a:r>
              <a:rPr lang="en-US" dirty="0"/>
              <a:t/>
            </a:r>
            <a:br>
              <a:rPr lang="en-US" dirty="0"/>
            </a:br>
            <a:r>
              <a:rPr lang="en-US" sz="2800" dirty="0" smtClean="0"/>
              <a:t>A </a:t>
            </a:r>
            <a:r>
              <a:rPr lang="en-US" sz="2800" dirty="0"/>
              <a:t>focus or prompt for student questions</a:t>
            </a:r>
          </a:p>
        </p:txBody>
      </p:sp>
      <p:sp>
        <p:nvSpPr>
          <p:cNvPr id="3" name="Content Placeholder 2"/>
          <p:cNvSpPr>
            <a:spLocks noGrp="1"/>
          </p:cNvSpPr>
          <p:nvPr>
            <p:ph idx="1"/>
          </p:nvPr>
        </p:nvSpPr>
        <p:spPr>
          <a:xfrm>
            <a:off x="747856" y="2031076"/>
            <a:ext cx="7556313" cy="4144963"/>
          </a:xfrm>
        </p:spPr>
        <p:txBody>
          <a:bodyPr>
            <a:normAutofit lnSpcReduction="10000"/>
          </a:bodyPr>
          <a:lstStyle/>
          <a:p>
            <a:r>
              <a:rPr lang="ja-JP" altLang="en-US" sz="2400" dirty="0" smtClean="0">
                <a:solidFill>
                  <a:schemeClr val="tx1"/>
                </a:solidFill>
                <a:latin typeface="Meiryo" panose="020B0604030504040204" pitchFamily="34" charset="-128"/>
                <a:ea typeface="Meiryo" panose="020B0604030504040204" pitchFamily="34" charset="-128"/>
              </a:rPr>
              <a:t>フレーズや引用</a:t>
            </a:r>
            <a:endParaRPr lang="en-US" altLang="ja-JP" sz="2400" dirty="0" smtClean="0">
              <a:solidFill>
                <a:schemeClr val="tx1"/>
              </a:solidFill>
              <a:latin typeface="Meiryo" panose="020B0604030504040204" pitchFamily="34" charset="-128"/>
              <a:ea typeface="Meiryo" panose="020B0604030504040204" pitchFamily="34" charset="-128"/>
            </a:endParaRPr>
          </a:p>
          <a:p>
            <a:r>
              <a:rPr lang="ja-JP" altLang="en-US" sz="2400" dirty="0" smtClean="0">
                <a:solidFill>
                  <a:schemeClr val="tx1"/>
                </a:solidFill>
                <a:latin typeface="Meiryo" panose="020B0604030504040204" pitchFamily="34" charset="-128"/>
                <a:ea typeface="Meiryo" panose="020B0604030504040204" pitchFamily="34" charset="-128"/>
              </a:rPr>
              <a:t>写真、絵やビデオ</a:t>
            </a:r>
            <a:endParaRPr lang="en-US" sz="2400" dirty="0">
              <a:solidFill>
                <a:schemeClr val="tx1"/>
              </a:solidFill>
              <a:latin typeface="Meiryo" panose="020B0604030504040204" pitchFamily="34" charset="-128"/>
              <a:ea typeface="Meiryo" panose="020B0604030504040204" pitchFamily="34" charset="-128"/>
            </a:endParaRPr>
          </a:p>
          <a:p>
            <a:r>
              <a:rPr lang="ja-JP" altLang="en-US" sz="2400" dirty="0" smtClean="0">
                <a:solidFill>
                  <a:schemeClr val="tx1"/>
                </a:solidFill>
                <a:latin typeface="Meiryo" panose="020B0604030504040204" pitchFamily="34" charset="-128"/>
                <a:ea typeface="Meiryo" panose="020B0604030504040204" pitchFamily="34" charset="-128"/>
              </a:rPr>
              <a:t>ポッドキャストやスピーチ</a:t>
            </a:r>
            <a:endParaRPr lang="en-US" altLang="ja-JP" sz="2400" dirty="0" smtClean="0">
              <a:solidFill>
                <a:schemeClr val="tx1"/>
              </a:solidFill>
              <a:latin typeface="Meiryo" panose="020B0604030504040204" pitchFamily="34" charset="-128"/>
              <a:ea typeface="Meiryo" panose="020B0604030504040204" pitchFamily="34" charset="-128"/>
            </a:endParaRPr>
          </a:p>
          <a:p>
            <a:r>
              <a:rPr lang="ja-JP" altLang="en-US" sz="2400" dirty="0" smtClean="0">
                <a:solidFill>
                  <a:schemeClr val="tx1"/>
                </a:solidFill>
                <a:latin typeface="Meiryo" panose="020B0604030504040204" pitchFamily="34" charset="-128"/>
                <a:ea typeface="Meiryo" panose="020B0604030504040204" pitchFamily="34" charset="-128"/>
              </a:rPr>
              <a:t>体験できることや実験</a:t>
            </a:r>
            <a:endParaRPr lang="en-US" sz="2400" dirty="0">
              <a:solidFill>
                <a:schemeClr val="tx1"/>
              </a:solidFill>
              <a:latin typeface="Meiryo" panose="020B0604030504040204" pitchFamily="34" charset="-128"/>
              <a:ea typeface="Meiryo" panose="020B0604030504040204" pitchFamily="34" charset="-128"/>
            </a:endParaRPr>
          </a:p>
          <a:p>
            <a:r>
              <a:rPr lang="ja-JP" altLang="en-US" sz="2400" dirty="0" smtClean="0">
                <a:solidFill>
                  <a:schemeClr val="tx1"/>
                </a:solidFill>
                <a:latin typeface="Meiryo" panose="020B0604030504040204" pitchFamily="34" charset="-128"/>
                <a:ea typeface="Meiryo" panose="020B0604030504040204" pitchFamily="34" charset="-128"/>
              </a:rPr>
              <a:t>数式やデータ</a:t>
            </a:r>
            <a:endParaRPr lang="en-US" sz="2400" dirty="0">
              <a:solidFill>
                <a:schemeClr val="tx1"/>
              </a:solidFill>
              <a:latin typeface="Meiryo" panose="020B0604030504040204" pitchFamily="34" charset="-128"/>
              <a:ea typeface="Meiryo" panose="020B0604030504040204" pitchFamily="34" charset="-128"/>
            </a:endParaRPr>
          </a:p>
          <a:p>
            <a:pPr marL="0" indent="0">
              <a:buNone/>
            </a:pPr>
            <a:endParaRPr lang="en-US" sz="2400" dirty="0">
              <a:solidFill>
                <a:schemeClr val="tx1"/>
              </a:solidFill>
              <a:latin typeface="Meiryo" panose="020B0604030504040204" pitchFamily="34" charset="-128"/>
              <a:ea typeface="Meiryo" panose="020B0604030504040204" pitchFamily="34" charset="-128"/>
            </a:endParaRPr>
          </a:p>
          <a:p>
            <a:pPr marL="0" indent="0">
              <a:buNone/>
            </a:pPr>
            <a:r>
              <a:rPr lang="en-US" altLang="ja-JP" sz="2400" dirty="0" err="1" smtClean="0">
                <a:solidFill>
                  <a:schemeClr val="accent2"/>
                </a:solidFill>
                <a:latin typeface="Meiryo" panose="020B0604030504040204" pitchFamily="34" charset="-128"/>
                <a:ea typeface="Meiryo" panose="020B0604030504040204" pitchFamily="34" charset="-128"/>
              </a:rPr>
              <a:t>Q</a:t>
            </a:r>
            <a:r>
              <a:rPr lang="en-US" sz="2400" dirty="0" err="1" smtClean="0">
                <a:solidFill>
                  <a:schemeClr val="accent2"/>
                </a:solidFill>
                <a:latin typeface="Meiryo" panose="020B0604030504040204" pitchFamily="34" charset="-128"/>
                <a:ea typeface="Meiryo" panose="020B0604030504040204" pitchFamily="34" charset="-128"/>
              </a:rPr>
              <a:t>focus</a:t>
            </a:r>
            <a:r>
              <a:rPr lang="ja-JP" altLang="en-US" sz="2400" dirty="0" smtClean="0">
                <a:solidFill>
                  <a:schemeClr val="accent2"/>
                </a:solidFill>
                <a:latin typeface="Meiryo" panose="020B0604030504040204" pitchFamily="34" charset="-128"/>
                <a:ea typeface="Meiryo" panose="020B0604030504040204" pitchFamily="34" charset="-128"/>
              </a:rPr>
              <a:t>は</a:t>
            </a:r>
            <a:r>
              <a:rPr lang="ja-JP" altLang="en-US" sz="2400" u="sng" dirty="0" smtClean="0">
                <a:solidFill>
                  <a:schemeClr val="accent2"/>
                </a:solidFill>
                <a:latin typeface="Meiryo" panose="020B0604030504040204" pitchFamily="34" charset="-128"/>
                <a:ea typeface="Meiryo" panose="020B0604030504040204" pitchFamily="34" charset="-128"/>
              </a:rPr>
              <a:t>疑問形ではない</a:t>
            </a:r>
            <a:r>
              <a:rPr lang="ja-JP" altLang="en-US" sz="2400" dirty="0" smtClean="0">
                <a:solidFill>
                  <a:schemeClr val="accent2"/>
                </a:solidFill>
                <a:latin typeface="Meiryo" panose="020B0604030504040204" pitchFamily="34" charset="-128"/>
                <a:ea typeface="Meiryo" panose="020B0604030504040204" pitchFamily="34" charset="-128"/>
              </a:rPr>
              <a:t>もの</a:t>
            </a:r>
            <a:endParaRPr lang="en-US" sz="2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27869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98474" y="484094"/>
            <a:ext cx="7556313" cy="1389676"/>
          </a:xfrm>
        </p:spPr>
        <p:txBody>
          <a:bodyPr/>
          <a:lstStyle/>
          <a:p>
            <a:r>
              <a:rPr lang="en-US" b="1" dirty="0" smtClean="0">
                <a:latin typeface="Meiryo" panose="020B0604030504040204" pitchFamily="34" charset="-128"/>
                <a:ea typeface="Meiryo" panose="020B0604030504040204" pitchFamily="34" charset="-128"/>
              </a:rPr>
              <a:t>Question Focus</a:t>
            </a:r>
            <a:r>
              <a:rPr lang="ja-JP" altLang="en-US" b="1" dirty="0" smtClean="0">
                <a:latin typeface="Meiryo" panose="020B0604030504040204" pitchFamily="34" charset="-128"/>
                <a:ea typeface="Meiryo" panose="020B0604030504040204" pitchFamily="34" charset="-128"/>
              </a:rPr>
              <a:t>をデザインする</a:t>
            </a:r>
            <a:r>
              <a:rPr lang="en-US" sz="4000" b="1" dirty="0">
                <a:latin typeface="Meiryo" panose="020B0604030504040204" pitchFamily="34" charset="-128"/>
                <a:ea typeface="Meiryo" panose="020B0604030504040204" pitchFamily="34" charset="-128"/>
              </a:rPr>
              <a:t/>
            </a:r>
            <a:br>
              <a:rPr lang="en-US" sz="4000" b="1" dirty="0">
                <a:latin typeface="Meiryo" panose="020B0604030504040204" pitchFamily="34" charset="-128"/>
                <a:ea typeface="Meiryo" panose="020B0604030504040204" pitchFamily="34" charset="-128"/>
              </a:rPr>
            </a:br>
            <a:endParaRPr lang="en-US" sz="2400" b="1"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1"/>
          </p:nvPr>
        </p:nvSpPr>
        <p:spPr>
          <a:xfrm>
            <a:off x="498474" y="2735549"/>
            <a:ext cx="8082817" cy="3830143"/>
          </a:xfrm>
        </p:spPr>
        <p:txBody>
          <a:bodyPr>
            <a:normAutofit/>
          </a:bodyPr>
          <a:lstStyle/>
          <a:p>
            <a:pPr marL="742950" indent="-742950" eaLnBrk="1" hangingPunct="1">
              <a:buFont typeface="Rockwell" charset="0"/>
              <a:buAutoNum type="arabicPeriod"/>
            </a:pPr>
            <a:r>
              <a:rPr lang="ja-JP" altLang="en-US" sz="2800" dirty="0" smtClean="0">
                <a:solidFill>
                  <a:srgbClr val="000000"/>
                </a:solidFill>
                <a:latin typeface="Meiryo" panose="020B0604030504040204" pitchFamily="34" charset="-128"/>
                <a:ea typeface="Meiryo" panose="020B0604030504040204" pitchFamily="34" charset="-128"/>
              </a:rPr>
              <a:t>シンプル・・・だがシンプルすぎない</a:t>
            </a:r>
            <a:endParaRPr lang="en-US" sz="28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2800" dirty="0" smtClean="0">
                <a:solidFill>
                  <a:srgbClr val="000000"/>
                </a:solidFill>
                <a:latin typeface="Meiryo" panose="020B0604030504040204" pitchFamily="34" charset="-128"/>
                <a:ea typeface="Meiryo" panose="020B0604030504040204" pitchFamily="34" charset="-128"/>
              </a:rPr>
              <a:t>授業の主要な考えに直結しているもの</a:t>
            </a:r>
            <a:endParaRPr lang="en-US" sz="28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2800" dirty="0" smtClean="0">
                <a:solidFill>
                  <a:srgbClr val="000000"/>
                </a:solidFill>
                <a:latin typeface="Meiryo" panose="020B0604030504040204" pitchFamily="34" charset="-128"/>
                <a:ea typeface="Meiryo" panose="020B0604030504040204" pitchFamily="34" charset="-128"/>
              </a:rPr>
              <a:t>子どもにとって興味深い、または刺激となるもの・・・だが、考えが偏っておらず、誘導的ではないもの</a:t>
            </a:r>
            <a:endParaRPr lang="en-US" sz="3600" dirty="0">
              <a:solidFill>
                <a:srgbClr val="000000"/>
              </a:solidFill>
              <a:latin typeface="Meiryo" panose="020B0604030504040204" pitchFamily="34" charset="-128"/>
              <a:ea typeface="Meiryo" panose="020B0604030504040204" pitchFamily="34" charset="-128"/>
            </a:endParaRPr>
          </a:p>
        </p:txBody>
      </p:sp>
      <p:sp>
        <p:nvSpPr>
          <p:cNvPr id="2" name="TextBox 1"/>
          <p:cNvSpPr txBox="1"/>
          <p:nvPr/>
        </p:nvSpPr>
        <p:spPr>
          <a:xfrm>
            <a:off x="436033" y="1873770"/>
            <a:ext cx="6700603" cy="646331"/>
          </a:xfrm>
          <a:prstGeom prst="rect">
            <a:avLst/>
          </a:prstGeom>
          <a:noFill/>
        </p:spPr>
        <p:txBody>
          <a:bodyPr wrap="square" rtlCol="0">
            <a:spAutoFit/>
          </a:bodyPr>
          <a:lstStyle/>
          <a:p>
            <a:r>
              <a:rPr lang="ja-JP" altLang="en-US" sz="3600" dirty="0">
                <a:solidFill>
                  <a:schemeClr val="accent1"/>
                </a:solidFill>
                <a:latin typeface="Meiryo" panose="020B0604030504040204" pitchFamily="34" charset="-128"/>
                <a:ea typeface="Meiryo" panose="020B0604030504040204" pitchFamily="34" charset="-128"/>
              </a:rPr>
              <a:t>効果的</a:t>
            </a:r>
            <a:r>
              <a:rPr lang="ja-JP" altLang="en-US" sz="3600" dirty="0" smtClean="0">
                <a:solidFill>
                  <a:schemeClr val="accent1"/>
                </a:solidFill>
                <a:latin typeface="Meiryo" panose="020B0604030504040204" pitchFamily="34" charset="-128"/>
                <a:ea typeface="Meiryo" panose="020B0604030504040204" pitchFamily="34" charset="-128"/>
              </a:rPr>
              <a:t>な</a:t>
            </a:r>
            <a:r>
              <a:rPr lang="en-US" sz="3600" dirty="0" err="1" smtClean="0">
                <a:solidFill>
                  <a:schemeClr val="accent1"/>
                </a:solidFill>
                <a:latin typeface="Meiryo" panose="020B0604030504040204" pitchFamily="34" charset="-128"/>
                <a:ea typeface="Meiryo" panose="020B0604030504040204" pitchFamily="34" charset="-128"/>
              </a:rPr>
              <a:t>QFocus</a:t>
            </a:r>
            <a:r>
              <a:rPr lang="en-US" sz="3600" dirty="0" smtClean="0">
                <a:solidFill>
                  <a:schemeClr val="accent1"/>
                </a:solidFill>
                <a:latin typeface="Meiryo" panose="020B0604030504040204" pitchFamily="34" charset="-128"/>
                <a:ea typeface="Meiryo" panose="020B0604030504040204" pitchFamily="34" charset="-128"/>
              </a:rPr>
              <a:t> </a:t>
            </a:r>
            <a:endParaRPr lang="en-US" sz="3600" dirty="0">
              <a:solidFill>
                <a:schemeClr val="accent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7131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Placeholder 10" descr="Screen shot 2012-03-28 at 9.45.56 PM.pn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4427" t="5560" r="56775" b="64162"/>
          <a:stretch>
            <a:fillRect/>
          </a:stretch>
        </p:blipFill>
        <p:spPr>
          <a:xfrm>
            <a:off x="187325" y="1150938"/>
            <a:ext cx="3790950" cy="1966912"/>
          </a:xfrm>
        </p:spPr>
      </p:pic>
      <p:sp>
        <p:nvSpPr>
          <p:cNvPr id="116739" name="Title 1"/>
          <p:cNvSpPr>
            <a:spLocks noGrp="1"/>
          </p:cNvSpPr>
          <p:nvPr>
            <p:ph type="title"/>
          </p:nvPr>
        </p:nvSpPr>
        <p:spPr>
          <a:xfrm>
            <a:off x="498475" y="424657"/>
            <a:ext cx="7556500" cy="1116012"/>
          </a:xfrm>
        </p:spPr>
        <p:txBody>
          <a:bodyPr/>
          <a:lstStyle/>
          <a:p>
            <a:pPr eaLnBrk="1" hangingPunct="1"/>
            <a:r>
              <a:rPr lang="en-US" altLang="en-US" sz="4400" dirty="0"/>
              <a:t>Initial Question Focus:</a:t>
            </a:r>
          </a:p>
        </p:txBody>
      </p:sp>
      <p:pic>
        <p:nvPicPr>
          <p:cNvPr id="5"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7812" t="5560" r="6113" b="63300"/>
          <a:stretch>
            <a:fillRect/>
          </a:stretch>
        </p:blipFill>
        <p:spPr bwMode="auto">
          <a:xfrm>
            <a:off x="4425950" y="1150938"/>
            <a:ext cx="4502150" cy="202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427" t="65144" r="64038" b="6625"/>
          <a:stretch>
            <a:fillRect/>
          </a:stretch>
        </p:blipFill>
        <p:spPr bwMode="auto">
          <a:xfrm>
            <a:off x="187325" y="5022850"/>
            <a:ext cx="3081338" cy="183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39977" t="66869" r="6113" b="6625"/>
          <a:stretch>
            <a:fillRect/>
          </a:stretch>
        </p:blipFill>
        <p:spPr bwMode="auto">
          <a:xfrm>
            <a:off x="3660775" y="5135563"/>
            <a:ext cx="5267325" cy="172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5956" t="38425" r="8611" b="35429"/>
          <a:stretch>
            <a:fillRect/>
          </a:stretch>
        </p:blipFill>
        <p:spPr bwMode="auto">
          <a:xfrm>
            <a:off x="479476" y="3155003"/>
            <a:ext cx="8348663" cy="170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1503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708966" y="1056307"/>
            <a:ext cx="5613399" cy="3157537"/>
          </a:xfrm>
          <a:prstGeom prst="rect">
            <a:avLst/>
          </a:prstGeom>
        </p:spPr>
      </p:pic>
      <p:sp>
        <p:nvSpPr>
          <p:cNvPr id="9" name="AutoShape 8" descr="https://i.ytimg.com/vi/dV_VYcCGI7Q/hqdefault.jpg?sqp=-oaymwEZCNACELwBSFXyq4qpAwsIARUAAIhCGAFwAQ==&amp;rs=AOn4CLDZjtuj7suEXeY-9FkCaBclWKBTow">
            <a:hlinkClick r:id="rId3"/>
          </p:cNvPr>
          <p:cNvSpPr>
            <a:spLocks noChangeAspect="1" noChangeArrowheads="1"/>
          </p:cNvSpPr>
          <p:nvPr/>
        </p:nvSpPr>
        <p:spPr bwMode="auto">
          <a:xfrm>
            <a:off x="582613" y="2869406"/>
            <a:ext cx="1600200" cy="160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テキスト ボックス 9"/>
          <p:cNvSpPr txBox="1"/>
          <p:nvPr/>
        </p:nvSpPr>
        <p:spPr>
          <a:xfrm>
            <a:off x="885826" y="4417472"/>
            <a:ext cx="7535974" cy="830997"/>
          </a:xfrm>
          <a:prstGeom prst="rect">
            <a:avLst/>
          </a:prstGeom>
          <a:noFill/>
        </p:spPr>
        <p:txBody>
          <a:bodyPr wrap="none" rtlCol="0">
            <a:spAutoFit/>
          </a:bodyPr>
          <a:lstStyle/>
          <a:p>
            <a:r>
              <a:rPr lang="ja-JP" altLang="en-US" sz="2400" dirty="0" smtClean="0">
                <a:latin typeface="Meiryo" panose="020B0604030504040204" pitchFamily="34" charset="-128"/>
                <a:ea typeface="Meiryo" panose="020B0604030504040204" pitchFamily="34" charset="-128"/>
              </a:rPr>
              <a:t>ショートビデオ</a:t>
            </a:r>
            <a:endParaRPr lang="en-US" altLang="ja-JP" sz="2400" dirty="0" smtClean="0">
              <a:latin typeface="Meiryo" panose="020B0604030504040204" pitchFamily="34" charset="-128"/>
              <a:ea typeface="Meiryo" panose="020B0604030504040204" pitchFamily="34" charset="-128"/>
            </a:endParaRPr>
          </a:p>
          <a:p>
            <a:r>
              <a:rPr lang="en-US" altLang="ja-JP" sz="2400" dirty="0" smtClean="0">
                <a:latin typeface="Meiryo" panose="020B0604030504040204" pitchFamily="34" charset="-128"/>
                <a:ea typeface="Meiryo" panose="020B0604030504040204" pitchFamily="34" charset="-128"/>
              </a:rPr>
              <a:t>A</a:t>
            </a:r>
            <a:r>
              <a:rPr lang="ja-JP" altLang="en-US" sz="2400" dirty="0" smtClean="0">
                <a:latin typeface="Meiryo" panose="020B0604030504040204" pitchFamily="34" charset="-128"/>
                <a:ea typeface="Meiryo" panose="020B0604030504040204" pitchFamily="34" charset="-128"/>
              </a:rPr>
              <a:t> </a:t>
            </a:r>
            <a:r>
              <a:rPr lang="en-US" altLang="ja-JP" sz="2400" dirty="0" smtClean="0">
                <a:latin typeface="Meiryo" panose="020B0604030504040204" pitchFamily="34" charset="-128"/>
                <a:ea typeface="Meiryo" panose="020B0604030504040204" pitchFamily="34" charset="-128"/>
              </a:rPr>
              <a:t>Boy</a:t>
            </a:r>
            <a:r>
              <a:rPr lang="ja-JP" altLang="en-US" sz="2400" dirty="0" smtClean="0">
                <a:latin typeface="Meiryo" panose="020B0604030504040204" pitchFamily="34" charset="-128"/>
                <a:ea typeface="Meiryo" panose="020B0604030504040204" pitchFamily="34" charset="-128"/>
              </a:rPr>
              <a:t> </a:t>
            </a:r>
            <a:r>
              <a:rPr lang="en-US" altLang="ja-JP" sz="2400" dirty="0" smtClean="0">
                <a:latin typeface="Meiryo" panose="020B0604030504040204" pitchFamily="34" charset="-128"/>
                <a:ea typeface="Meiryo" panose="020B0604030504040204" pitchFamily="34" charset="-128"/>
              </a:rPr>
              <a:t>and</a:t>
            </a:r>
            <a:r>
              <a:rPr lang="ja-JP" altLang="en-US" sz="2400" dirty="0" smtClean="0">
                <a:latin typeface="Meiryo" panose="020B0604030504040204" pitchFamily="34" charset="-128"/>
                <a:ea typeface="Meiryo" panose="020B0604030504040204" pitchFamily="34" charset="-128"/>
              </a:rPr>
              <a:t> </a:t>
            </a:r>
            <a:r>
              <a:rPr lang="en-US" altLang="ja-JP" sz="2400" dirty="0" smtClean="0">
                <a:latin typeface="Meiryo" panose="020B0604030504040204" pitchFamily="34" charset="-128"/>
                <a:ea typeface="Meiryo" panose="020B0604030504040204" pitchFamily="34" charset="-128"/>
              </a:rPr>
              <a:t>His</a:t>
            </a:r>
            <a:r>
              <a:rPr lang="ja-JP" altLang="en-US" sz="2400" dirty="0" smtClean="0">
                <a:latin typeface="Meiryo" panose="020B0604030504040204" pitchFamily="34" charset="-128"/>
                <a:ea typeface="Meiryo" panose="020B0604030504040204" pitchFamily="34" charset="-128"/>
              </a:rPr>
              <a:t> </a:t>
            </a:r>
            <a:r>
              <a:rPr lang="en-US" altLang="ja-JP" sz="2400" dirty="0" smtClean="0">
                <a:latin typeface="Meiryo" panose="020B0604030504040204" pitchFamily="34" charset="-128"/>
                <a:ea typeface="Meiryo" panose="020B0604030504040204" pitchFamily="34" charset="-128"/>
              </a:rPr>
              <a:t>Atom:</a:t>
            </a:r>
            <a:r>
              <a:rPr lang="ja-JP" altLang="en-US" sz="2400" dirty="0" smtClean="0">
                <a:latin typeface="Meiryo" panose="020B0604030504040204" pitchFamily="34" charset="-128"/>
                <a:ea typeface="Meiryo" panose="020B0604030504040204" pitchFamily="34" charset="-128"/>
              </a:rPr>
              <a:t> </a:t>
            </a:r>
            <a:r>
              <a:rPr lang="en-US" altLang="ja-JP" sz="2400" dirty="0" smtClean="0">
                <a:latin typeface="Meiryo" panose="020B0604030504040204" pitchFamily="34" charset="-128"/>
                <a:ea typeface="Meiryo" panose="020B0604030504040204" pitchFamily="34" charset="-128"/>
              </a:rPr>
              <a:t>The</a:t>
            </a:r>
            <a:r>
              <a:rPr lang="ja-JP" altLang="en-US" sz="2400" dirty="0" smtClean="0">
                <a:latin typeface="Meiryo" panose="020B0604030504040204" pitchFamily="34" charset="-128"/>
                <a:ea typeface="Meiryo" panose="020B0604030504040204" pitchFamily="34" charset="-128"/>
              </a:rPr>
              <a:t> </a:t>
            </a:r>
            <a:r>
              <a:rPr lang="en-US" altLang="ja-JP" sz="2400" dirty="0" smtClean="0">
                <a:latin typeface="Meiryo" panose="020B0604030504040204" pitchFamily="34" charset="-128"/>
                <a:ea typeface="Meiryo" panose="020B0604030504040204" pitchFamily="34" charset="-128"/>
              </a:rPr>
              <a:t>World’s</a:t>
            </a:r>
            <a:r>
              <a:rPr lang="ja-JP" altLang="en-US" sz="2400" dirty="0" smtClean="0">
                <a:latin typeface="Meiryo" panose="020B0604030504040204" pitchFamily="34" charset="-128"/>
                <a:ea typeface="Meiryo" panose="020B0604030504040204" pitchFamily="34" charset="-128"/>
              </a:rPr>
              <a:t> </a:t>
            </a:r>
            <a:r>
              <a:rPr lang="en-US" altLang="ja-JP" sz="2400" dirty="0" smtClean="0">
                <a:latin typeface="Meiryo" panose="020B0604030504040204" pitchFamily="34" charset="-128"/>
                <a:ea typeface="Meiryo" panose="020B0604030504040204" pitchFamily="34" charset="-128"/>
              </a:rPr>
              <a:t>Smallest</a:t>
            </a:r>
            <a:r>
              <a:rPr lang="ja-JP" altLang="en-US" sz="2400" dirty="0" smtClean="0">
                <a:latin typeface="Meiryo" panose="020B0604030504040204" pitchFamily="34" charset="-128"/>
                <a:ea typeface="Meiryo" panose="020B0604030504040204" pitchFamily="34" charset="-128"/>
              </a:rPr>
              <a:t> </a:t>
            </a:r>
            <a:r>
              <a:rPr lang="en-US" altLang="ja-JP" sz="2400" dirty="0" smtClean="0">
                <a:latin typeface="Meiryo" panose="020B0604030504040204" pitchFamily="34" charset="-128"/>
                <a:ea typeface="Meiryo" panose="020B0604030504040204" pitchFamily="34" charset="-128"/>
              </a:rPr>
              <a:t>Movie</a:t>
            </a:r>
            <a:endParaRPr lang="en-US" sz="2400" dirty="0">
              <a:latin typeface="Meiryo" panose="020B0604030504040204" pitchFamily="34" charset="-128"/>
              <a:ea typeface="Meiryo" panose="020B0604030504040204" pitchFamily="34" charset="-128"/>
            </a:endParaRPr>
          </a:p>
        </p:txBody>
      </p:sp>
      <p:sp>
        <p:nvSpPr>
          <p:cNvPr id="11" name="テキスト ボックス 10"/>
          <p:cNvSpPr txBox="1"/>
          <p:nvPr/>
        </p:nvSpPr>
        <p:spPr>
          <a:xfrm>
            <a:off x="885826" y="5452097"/>
            <a:ext cx="2339102" cy="461665"/>
          </a:xfrm>
          <a:prstGeom prst="rect">
            <a:avLst/>
          </a:prstGeom>
          <a:noFill/>
        </p:spPr>
        <p:txBody>
          <a:bodyPr wrap="none" rtlCol="0">
            <a:spAutoFit/>
          </a:bodyPr>
          <a:lstStyle/>
          <a:p>
            <a:r>
              <a:rPr lang="ja-JP" altLang="en-US" sz="2400" dirty="0" smtClean="0">
                <a:latin typeface="Meiryo" panose="020B0604030504040204" pitchFamily="34" charset="-128"/>
                <a:ea typeface="Meiryo" panose="020B0604030504040204" pitchFamily="34" charset="-128"/>
              </a:rPr>
              <a:t>メイキング映像</a:t>
            </a:r>
            <a:endParaRPr lang="en-US" sz="2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47217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Box 1"/>
          <p:cNvSpPr txBox="1">
            <a:spLocks noChangeArrowheads="1"/>
          </p:cNvSpPr>
          <p:nvPr/>
        </p:nvSpPr>
        <p:spPr bwMode="auto">
          <a:xfrm>
            <a:off x="533400" y="1295400"/>
            <a:ext cx="71628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2800" b="1"/>
          </a:p>
        </p:txBody>
      </p:sp>
      <p:sp>
        <p:nvSpPr>
          <p:cNvPr id="115714" name="Title 1"/>
          <p:cNvSpPr>
            <a:spLocks noGrp="1"/>
          </p:cNvSpPr>
          <p:nvPr>
            <p:ph type="title"/>
          </p:nvPr>
        </p:nvSpPr>
        <p:spPr/>
        <p:txBody>
          <a:bodyPr/>
          <a:lstStyle/>
          <a:p>
            <a:r>
              <a:rPr lang="en-US" sz="4400" dirty="0">
                <a:latin typeface="Rockwell" charset="0"/>
              </a:rPr>
              <a:t>Revised Question Focus:</a:t>
            </a:r>
          </a:p>
        </p:txBody>
      </p:sp>
      <p:sp>
        <p:nvSpPr>
          <p:cNvPr id="115715" name="Content Placeholder 2"/>
          <p:cNvSpPr>
            <a:spLocks noGrp="1"/>
          </p:cNvSpPr>
          <p:nvPr>
            <p:ph idx="1"/>
          </p:nvPr>
        </p:nvSpPr>
        <p:spPr/>
        <p:txBody>
          <a:bodyPr/>
          <a:lstStyle/>
          <a:p>
            <a:pPr marL="0" indent="0" algn="ctr" eaLnBrk="1" hangingPunct="1">
              <a:buFont typeface="Wingdings" charset="0"/>
              <a:buNone/>
            </a:pPr>
            <a:endParaRPr lang="en-US" dirty="0">
              <a:latin typeface="Rockwell" charset="0"/>
              <a:cs typeface="Rockwell" charset="0"/>
            </a:endParaRPr>
          </a:p>
          <a:p>
            <a:pPr marL="0" indent="0" algn="ctr" eaLnBrk="1" hangingPunct="1">
              <a:buFont typeface="Wingdings" charset="0"/>
              <a:buNone/>
            </a:pPr>
            <a:r>
              <a:rPr lang="en-US" sz="3200" dirty="0">
                <a:latin typeface="Rockwell" charset="0"/>
                <a:cs typeface="Rockwell" charset="0"/>
              </a:rPr>
              <a:t>The city fathers were aware that the decaying bodies of these rodents were making people sick. </a:t>
            </a:r>
            <a:r>
              <a:rPr lang="en-US" sz="3200" i="1" dirty="0">
                <a:latin typeface="Rockwell" charset="0"/>
                <a:cs typeface="Rockwell" charset="0"/>
              </a:rPr>
              <a:t>(page 28)</a:t>
            </a:r>
            <a:endParaRPr lang="en-US" sz="3200" b="1" dirty="0">
              <a:latin typeface="Rockwell" charset="0"/>
              <a:cs typeface="Rockwell" charset="0"/>
            </a:endParaRPr>
          </a:p>
          <a:p>
            <a:pPr marL="0" indent="0">
              <a:buFont typeface="Wingdings" charset="0"/>
              <a:buNone/>
            </a:pPr>
            <a:endParaRPr lang="en-US" dirty="0">
              <a:latin typeface="Rockwell" charset="0"/>
              <a:cs typeface="Rockwell" charset="0"/>
            </a:endParaRPr>
          </a:p>
        </p:txBody>
      </p:sp>
      <p:sp>
        <p:nvSpPr>
          <p:cNvPr id="2" name="Oval 1"/>
          <p:cNvSpPr/>
          <p:nvPr/>
        </p:nvSpPr>
        <p:spPr>
          <a:xfrm>
            <a:off x="1774665" y="2604818"/>
            <a:ext cx="732659" cy="49654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507324" y="2604818"/>
            <a:ext cx="1383913" cy="5535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922829" y="2604818"/>
            <a:ext cx="1182668"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9551" y="3101362"/>
            <a:ext cx="1857773"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9634" y="3101362"/>
            <a:ext cx="1383912"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352010" y="3082819"/>
            <a:ext cx="1600115"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351351" y="3595642"/>
            <a:ext cx="3028326"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331495" y="3563083"/>
            <a:ext cx="1020515"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4297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2" grpId="0" animBg="1"/>
      <p:bldP spid="6" grpId="0" animBg="1"/>
      <p:bldP spid="7"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373661"/>
            <a:ext cx="7582486" cy="822609"/>
          </a:xfrm>
        </p:spPr>
        <p:txBody>
          <a:bodyPr>
            <a:noAutofit/>
          </a:bodyPr>
          <a:lstStyle/>
          <a:p>
            <a:r>
              <a:rPr lang="ja-JP" altLang="en-US" dirty="0" smtClean="0">
                <a:latin typeface="Meiryo" panose="020B0604030504040204" pitchFamily="34" charset="-128"/>
                <a:ea typeface="Meiryo" panose="020B0604030504040204" pitchFamily="34" charset="-128"/>
                <a:cs typeface="Rockwell" charset="0"/>
              </a:rPr>
              <a:t>はじめ</a:t>
            </a:r>
            <a:r>
              <a:rPr lang="ja-JP" altLang="en-US" dirty="0">
                <a:latin typeface="Meiryo" panose="020B0604030504040204" pitchFamily="34" charset="-128"/>
                <a:ea typeface="Meiryo" panose="020B0604030504040204" pitchFamily="34" charset="-128"/>
                <a:cs typeface="Rockwell" charset="0"/>
              </a:rPr>
              <a:t>の</a:t>
            </a:r>
            <a:r>
              <a:rPr lang="en-US" dirty="0" smtClean="0">
                <a:latin typeface="Meiryo" panose="020B0604030504040204" pitchFamily="34" charset="-128"/>
                <a:ea typeface="Meiryo" panose="020B0604030504040204" pitchFamily="34" charset="-128"/>
                <a:cs typeface="Rockwell" charset="0"/>
              </a:rPr>
              <a:t> </a:t>
            </a:r>
            <a:r>
              <a:rPr lang="en-US" dirty="0">
                <a:latin typeface="Rockwell" charset="0"/>
                <a:ea typeface="Rockwell" charset="0"/>
                <a:cs typeface="Rockwell" charset="0"/>
              </a:rPr>
              <a:t>Question Focus: </a:t>
            </a:r>
            <a:br>
              <a:rPr lang="en-US" dirty="0">
                <a:latin typeface="Rockwell" charset="0"/>
                <a:ea typeface="Rockwell" charset="0"/>
                <a:cs typeface="Rockwell" charset="0"/>
              </a:rPr>
            </a:br>
            <a:r>
              <a:rPr lang="en-US" dirty="0" smtClean="0">
                <a:latin typeface="Rockwell" charset="0"/>
                <a:ea typeface="Rockwell" charset="0"/>
                <a:cs typeface="Rockwell" charset="0"/>
              </a:rPr>
              <a:t>“</a:t>
            </a:r>
            <a:r>
              <a:rPr lang="ja-JP" altLang="en-US" dirty="0" smtClean="0">
                <a:latin typeface="Meiryo" panose="020B0604030504040204" pitchFamily="34" charset="-128"/>
                <a:ea typeface="Meiryo" panose="020B0604030504040204" pitchFamily="34" charset="-128"/>
                <a:cs typeface="Rockwell" charset="0"/>
              </a:rPr>
              <a:t>人、動物、友達</a:t>
            </a:r>
            <a:r>
              <a:rPr lang="en-US" dirty="0" smtClean="0">
                <a:latin typeface="Rockwell" charset="0"/>
                <a:ea typeface="Rockwell" charset="0"/>
                <a:cs typeface="Rockwell" charset="0"/>
              </a:rPr>
              <a:t>”</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279747" y="1967030"/>
            <a:ext cx="4114800" cy="4777023"/>
          </a:xfrm>
        </p:spPr>
        <p:txBody>
          <a:bodyPr numCol="1">
            <a:noAutofit/>
          </a:bodyPr>
          <a:lstStyle/>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人はいるの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人はどこに住んでいるの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動物はどうして動物園にいるの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どうしてプールに行くの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どうして友だちっておもしろいの</a:t>
            </a:r>
            <a:r>
              <a:rPr lang="en-US" sz="1600" dirty="0" smtClean="0">
                <a:solidFill>
                  <a:schemeClr val="tx1"/>
                </a:solidFill>
                <a:latin typeface="Meiryo" panose="020B0604030504040204" pitchFamily="34" charset="-128"/>
                <a:ea typeface="Meiryo" panose="020B0604030504040204" pitchFamily="34" charset="-128"/>
                <a:cs typeface="Rockwell" charset="0"/>
              </a:rPr>
              <a:t>? </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a:solidFill>
                  <a:schemeClr val="tx1"/>
                </a:solidFill>
                <a:latin typeface="Meiryo" panose="020B0604030504040204" pitchFamily="34" charset="-128"/>
                <a:ea typeface="Meiryo" panose="020B0604030504040204" pitchFamily="34" charset="-128"/>
                <a:cs typeface="Rockwell" charset="0"/>
              </a:rPr>
              <a:t>動物</a:t>
            </a:r>
            <a:r>
              <a:rPr lang="ja-JP" altLang="en-US" sz="1600" dirty="0" smtClean="0">
                <a:solidFill>
                  <a:schemeClr val="tx1"/>
                </a:solidFill>
                <a:latin typeface="Meiryo" panose="020B0604030504040204" pitchFamily="34" charset="-128"/>
                <a:ea typeface="Meiryo" panose="020B0604030504040204" pitchFamily="34" charset="-128"/>
                <a:cs typeface="Rockwell" charset="0"/>
              </a:rPr>
              <a:t>はどうして噛むの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人はどうして学校に行くの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人と動物、友達は一緒に遊ぶの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動物には友達がいるの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a:p>
            <a:pPr marL="385763" indent="-385763" defTabSz="685800">
              <a:spcBef>
                <a:spcPts val="300"/>
              </a:spcBef>
              <a:spcAft>
                <a:spcPts val="900"/>
              </a:spcAft>
              <a:buClrTx/>
              <a:buSzTx/>
              <a:buFont typeface="+mj-lt"/>
              <a:buAutoNum type="arabicPeriod"/>
              <a:defRPr/>
            </a:pPr>
            <a:r>
              <a:rPr lang="ja-JP" altLang="en-US" sz="1600" dirty="0" smtClean="0">
                <a:solidFill>
                  <a:schemeClr val="tx1"/>
                </a:solidFill>
                <a:latin typeface="Meiryo" panose="020B0604030504040204" pitchFamily="34" charset="-128"/>
                <a:ea typeface="Meiryo" panose="020B0604030504040204" pitchFamily="34" charset="-128"/>
                <a:cs typeface="Rockwell" charset="0"/>
              </a:rPr>
              <a:t>どうして友達が必要なの</a:t>
            </a:r>
            <a:r>
              <a:rPr lang="en-US" sz="1600" dirty="0" smtClean="0">
                <a:solidFill>
                  <a:schemeClr val="tx1"/>
                </a:solidFill>
                <a:latin typeface="Meiryo" panose="020B0604030504040204" pitchFamily="34" charset="-128"/>
                <a:ea typeface="Meiryo" panose="020B0604030504040204" pitchFamily="34" charset="-128"/>
                <a:cs typeface="Rockwell" charset="0"/>
              </a:rPr>
              <a:t>?</a:t>
            </a:r>
            <a:endParaRPr lang="en-US" sz="1600" dirty="0">
              <a:solidFill>
                <a:schemeClr val="tx1"/>
              </a:solidFill>
              <a:latin typeface="Meiryo" panose="020B0604030504040204" pitchFamily="34" charset="-128"/>
              <a:ea typeface="Meiryo" panose="020B0604030504040204" pitchFamily="34" charset="-128"/>
              <a:cs typeface="Rockwell" charset="0"/>
            </a:endParaRPr>
          </a:p>
        </p:txBody>
      </p:sp>
      <p:sp>
        <p:nvSpPr>
          <p:cNvPr id="5" name="TextBox 4"/>
          <p:cNvSpPr txBox="1"/>
          <p:nvPr/>
        </p:nvSpPr>
        <p:spPr>
          <a:xfrm>
            <a:off x="4394547" y="2047498"/>
            <a:ext cx="4726058" cy="4508927"/>
          </a:xfrm>
          <a:prstGeom prst="rect">
            <a:avLst/>
          </a:prstGeom>
          <a:noFill/>
        </p:spPr>
        <p:txBody>
          <a:bodyPr wrap="square" rtlCol="0">
            <a:spAutoFit/>
          </a:bodyPr>
          <a:lstStyle/>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どうして人は動物と仲良くなりたいの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どうして人は動物と友達になろうとするの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人と動物と友達は違う国にいるの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ぼくの犬と友達はどこに行っちゃったの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友だちはぼくの新しい犬を撫でられるかな</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どうして目があるの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どうして人にはにおいがするの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動物は話せるの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人は飛べるの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pPr marL="385763" indent="-385763">
              <a:spcBef>
                <a:spcPts val="300"/>
              </a:spcBef>
              <a:spcAft>
                <a:spcPts val="900"/>
              </a:spcAft>
              <a:buFont typeface="+mj-lt"/>
              <a:buAutoNum type="arabicPeriod" startAt="11"/>
              <a:defRPr/>
            </a:pPr>
            <a:r>
              <a:rPr lang="ja-JP" altLang="en-US" sz="1600" dirty="0" smtClean="0">
                <a:latin typeface="Meiryo" panose="020B0604030504040204" pitchFamily="34" charset="-128"/>
                <a:ea typeface="Meiryo" panose="020B0604030504040204" pitchFamily="34" charset="-128"/>
                <a:cs typeface="Rockwell" charset="0"/>
              </a:rPr>
              <a:t>私のウサギはどこにいっちゃったの</a:t>
            </a:r>
            <a:r>
              <a:rPr lang="en-US" sz="1600" dirty="0" smtClean="0">
                <a:latin typeface="Meiryo" panose="020B0604030504040204" pitchFamily="34" charset="-128"/>
                <a:ea typeface="Meiryo" panose="020B0604030504040204" pitchFamily="34" charset="-128"/>
                <a:cs typeface="Rockwell" charset="0"/>
              </a:rPr>
              <a:t>? </a:t>
            </a:r>
            <a:r>
              <a:rPr lang="ja-JP" altLang="en-US" sz="1600" dirty="0" smtClean="0">
                <a:latin typeface="Meiryo" panose="020B0604030504040204" pitchFamily="34" charset="-128"/>
                <a:ea typeface="Meiryo" panose="020B0604030504040204" pitchFamily="34" charset="-128"/>
                <a:cs typeface="Rockwell" charset="0"/>
              </a:rPr>
              <a:t>何が起こったの</a:t>
            </a:r>
            <a:r>
              <a:rPr lang="en-US" sz="1600" dirty="0" smtClean="0">
                <a:latin typeface="Meiryo" panose="020B0604030504040204" pitchFamily="34" charset="-128"/>
                <a:ea typeface="Meiryo" panose="020B0604030504040204" pitchFamily="34" charset="-128"/>
                <a:cs typeface="Rockwell" charset="0"/>
              </a:rPr>
              <a:t>?</a:t>
            </a:r>
            <a:endParaRPr lang="en-US" sz="1600" dirty="0">
              <a:latin typeface="Meiryo" panose="020B0604030504040204" pitchFamily="34" charset="-128"/>
              <a:ea typeface="Meiryo" panose="020B0604030504040204" pitchFamily="34" charset="-128"/>
              <a:cs typeface="Rockwell" charset="0"/>
            </a:endParaRPr>
          </a:p>
          <a:p>
            <a:endParaRPr lang="en-US" sz="1200" dirty="0">
              <a:latin typeface="Meiryo" panose="020B0604030504040204" pitchFamily="34" charset="-128"/>
              <a:ea typeface="Meiryo" panose="020B0604030504040204" pitchFamily="34" charset="-128"/>
            </a:endParaRPr>
          </a:p>
        </p:txBody>
      </p:sp>
    </p:spTree>
    <p:custDataLst>
      <p:tags r:id="rId1"/>
    </p:custDataLst>
    <p:extLst>
      <p:ext uri="{BB962C8B-B14F-4D97-AF65-F5344CB8AC3E}">
        <p14:creationId xmlns:p14="http://schemas.microsoft.com/office/powerpoint/2010/main" val="4205248745"/>
      </p:ext>
    </p:extLst>
  </p:cSld>
  <p:clrMapOvr>
    <a:masterClrMapping/>
  </p:clrMapOvr>
  <mc:AlternateContent xmlns:mc="http://schemas.openxmlformats.org/markup-compatibility/2006" xmlns:p14="http://schemas.microsoft.com/office/powerpoint/2010/main">
    <mc:Choice Requires="p14">
      <p:transition spd="slow" p14:dur="2000" advTm="99351"/>
    </mc:Choice>
    <mc:Fallback xmlns="">
      <p:transition spd="slow" advTm="993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iterate type="lt">
                                    <p:tmAbs val="0"/>
                                  </p:iterate>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0"/>
                                  </p:iterate>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iterate type="lt">
                                    <p:tmAbs val="0"/>
                                  </p:iterate>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childTnLst>
                                    <p:animClr clrSpc="rgb" dir="cw">
                                      <p:cBhvr override="childStyle">
                                        <p:cTn id="50" dur="2000" fill="hold"/>
                                        <p:tgtEl>
                                          <p:spTgt spid="5">
                                            <p:txEl>
                                              <p:pRg st="6" end="6"/>
                                            </p:txEl>
                                          </p:spTgt>
                                        </p:tgtEl>
                                        <p:attrNameLst>
                                          <p:attrName>style.color</p:attrName>
                                        </p:attrNameLst>
                                      </p:cBhvr>
                                      <p:to>
                                        <a:srgbClr val="FF9300"/>
                                      </p:to>
                                    </p:animClr>
                                  </p:childTnLst>
                                </p:cTn>
                              </p:par>
                              <p:par>
                                <p:cTn id="51" presetID="3" presetClass="emph" presetSubtype="2" fill="hold" nodeType="withEffect">
                                  <p:stCondLst>
                                    <p:cond delay="0"/>
                                  </p:stCondLst>
                                  <p:childTnLst>
                                    <p:animClr clrSpc="rgb" dir="cw">
                                      <p:cBhvr override="childStyle">
                                        <p:cTn id="52" dur="2000" fill="hold"/>
                                        <p:tgtEl>
                                          <p:spTgt spid="5">
                                            <p:txEl>
                                              <p:pRg st="7" end="7"/>
                                            </p:txEl>
                                          </p:spTgt>
                                        </p:tgtEl>
                                        <p:attrNameLst>
                                          <p:attrName>style.color</p:attrName>
                                        </p:attrNameLst>
                                      </p:cBhvr>
                                      <p:to>
                                        <a:srgbClr val="FF9300"/>
                                      </p:to>
                                    </p:animClr>
                                  </p:childTnLst>
                                </p:cTn>
                              </p:par>
                              <p:par>
                                <p:cTn id="53" presetID="3" presetClass="emph" presetSubtype="2" fill="hold" nodeType="withEffect">
                                  <p:stCondLst>
                                    <p:cond delay="0"/>
                                  </p:stCondLst>
                                  <p:childTnLst>
                                    <p:animClr clrSpc="rgb" dir="cw">
                                      <p:cBhvr override="childStyle">
                                        <p:cTn id="54" dur="2000" fill="hold"/>
                                        <p:tgtEl>
                                          <p:spTgt spid="5">
                                            <p:txEl>
                                              <p:pRg st="8" end="8"/>
                                            </p:txEl>
                                          </p:spTgt>
                                        </p:tgtEl>
                                        <p:attrNameLst>
                                          <p:attrName>style.color</p:attrName>
                                        </p:attrNameLst>
                                      </p:cBhvr>
                                      <p:to>
                                        <a:srgbClr val="FF9300"/>
                                      </p:to>
                                    </p:animClr>
                                  </p:childTnLst>
                                </p:cTn>
                              </p:par>
                              <p:par>
                                <p:cTn id="55" presetID="3" presetClass="emph" presetSubtype="2" fill="hold" nodeType="withEffect">
                                  <p:stCondLst>
                                    <p:cond delay="0"/>
                                  </p:stCondLst>
                                  <p:childTnLst>
                                    <p:animClr clrSpc="rgb" dir="cw">
                                      <p:cBhvr override="childStyle">
                                        <p:cTn id="56" dur="2000" fill="hold"/>
                                        <p:tgtEl>
                                          <p:spTgt spid="3">
                                            <p:txEl>
                                              <p:pRg st="1" end="1"/>
                                            </p:txEl>
                                          </p:spTgt>
                                        </p:tgtEl>
                                        <p:attrNameLst>
                                          <p:attrName>style.color</p:attrName>
                                        </p:attrNameLst>
                                      </p:cBhvr>
                                      <p:to>
                                        <a:srgbClr val="FF9300"/>
                                      </p:to>
                                    </p:animClr>
                                  </p:childTnLst>
                                </p:cTn>
                              </p:par>
                              <p:par>
                                <p:cTn id="57" presetID="3" presetClass="emph" presetSubtype="2" fill="hold" nodeType="withEffect">
                                  <p:stCondLst>
                                    <p:cond delay="0"/>
                                  </p:stCondLst>
                                  <p:childTnLst>
                                    <p:animClr clrSpc="rgb" dir="cw">
                                      <p:cBhvr override="childStyle">
                                        <p:cTn id="58" dur="2000" fill="hold"/>
                                        <p:tgtEl>
                                          <p:spTgt spid="3">
                                            <p:txEl>
                                              <p:pRg st="2" end="2"/>
                                            </p:txEl>
                                          </p:spTgt>
                                        </p:tgtEl>
                                        <p:attrNameLst>
                                          <p:attrName>style.color</p:attrName>
                                        </p:attrNameLst>
                                      </p:cBhvr>
                                      <p:to>
                                        <a:srgbClr val="FF9300"/>
                                      </p:to>
                                    </p:animClr>
                                  </p:childTnLst>
                                </p:cTn>
                              </p:par>
                              <p:par>
                                <p:cTn id="59" presetID="3" presetClass="emph" presetSubtype="2" fill="hold" nodeType="withEffect">
                                  <p:stCondLst>
                                    <p:cond delay="0"/>
                                  </p:stCondLst>
                                  <p:childTnLst>
                                    <p:animClr clrSpc="rgb" dir="cw">
                                      <p:cBhvr override="childStyle">
                                        <p:cTn id="60" dur="2000" fill="hold"/>
                                        <p:tgtEl>
                                          <p:spTgt spid="3">
                                            <p:txEl>
                                              <p:pRg st="3" end="3"/>
                                            </p:txEl>
                                          </p:spTgt>
                                        </p:tgtEl>
                                        <p:attrNameLst>
                                          <p:attrName>style.color</p:attrName>
                                        </p:attrNameLst>
                                      </p:cBhvr>
                                      <p:to>
                                        <a:srgbClr val="FF9300"/>
                                      </p:to>
                                    </p:animClr>
                                  </p:childTnLst>
                                </p:cTn>
                              </p:par>
                              <p:par>
                                <p:cTn id="61" presetID="3" presetClass="emph" presetSubtype="2" fill="hold" nodeType="withEffect">
                                  <p:stCondLst>
                                    <p:cond delay="0"/>
                                  </p:stCondLst>
                                  <p:childTnLst>
                                    <p:animClr clrSpc="rgb" dir="cw">
                                      <p:cBhvr override="childStyle">
                                        <p:cTn id="62" dur="500" fill="hold"/>
                                        <p:tgtEl>
                                          <p:spTgt spid="3">
                                            <p:txEl>
                                              <p:pRg st="4" end="4"/>
                                            </p:txEl>
                                          </p:spTgt>
                                        </p:tgtEl>
                                        <p:attrNameLst>
                                          <p:attrName>style.color</p:attrName>
                                        </p:attrNameLst>
                                      </p:cBhvr>
                                      <p:to>
                                        <a:srgbClr val="FF9300"/>
                                      </p:to>
                                    </p:animClr>
                                  </p:childTnLst>
                                </p:cTn>
                              </p:par>
                              <p:par>
                                <p:cTn id="63" presetID="3" presetClass="emph" presetSubtype="2" fill="hold" nodeType="withEffect">
                                  <p:stCondLst>
                                    <p:cond delay="0"/>
                                  </p:stCondLst>
                                  <p:childTnLst>
                                    <p:animClr clrSpc="rgb" dir="cw">
                                      <p:cBhvr override="childStyle">
                                        <p:cTn id="64" dur="500" fill="hold"/>
                                        <p:tgtEl>
                                          <p:spTgt spid="3">
                                            <p:txEl>
                                              <p:pRg st="5" end="5"/>
                                            </p:txEl>
                                          </p:spTgt>
                                        </p:tgtEl>
                                        <p:attrNameLst>
                                          <p:attrName>style.color</p:attrName>
                                        </p:attrNameLst>
                                      </p:cBhvr>
                                      <p:to>
                                        <a:srgbClr val="FF9300"/>
                                      </p:to>
                                    </p:animClr>
                                  </p:childTnLst>
                                </p:cTn>
                              </p:par>
                              <p:par>
                                <p:cTn id="65" presetID="3" presetClass="emph" presetSubtype="2" fill="hold" nodeType="withEffect">
                                  <p:stCondLst>
                                    <p:cond delay="0"/>
                                  </p:stCondLst>
                                  <p:childTnLst>
                                    <p:animClr clrSpc="rgb" dir="cw">
                                      <p:cBhvr override="childStyle">
                                        <p:cTn id="66" dur="500" fill="hold"/>
                                        <p:tgtEl>
                                          <p:spTgt spid="3">
                                            <p:txEl>
                                              <p:pRg st="6" end="6"/>
                                            </p:txEl>
                                          </p:spTgt>
                                        </p:tgtEl>
                                        <p:attrNameLst>
                                          <p:attrName>style.color</p:attrName>
                                        </p:attrNameLst>
                                      </p:cBhvr>
                                      <p:to>
                                        <a:srgbClr val="FF9300"/>
                                      </p:to>
                                    </p:animClr>
                                  </p:childTnLst>
                                </p:cTn>
                              </p:par>
                              <p:par>
                                <p:cTn id="67" presetID="3" presetClass="emph" presetSubtype="2" fill="hold" nodeType="withEffect">
                                  <p:stCondLst>
                                    <p:cond delay="0"/>
                                  </p:stCondLst>
                                  <p:childTnLst>
                                    <p:animClr clrSpc="rgb" dir="cw">
                                      <p:cBhvr override="childStyle">
                                        <p:cTn id="68" dur="500" fill="hold"/>
                                        <p:tgtEl>
                                          <p:spTgt spid="3">
                                            <p:txEl>
                                              <p:pRg st="2" end="2"/>
                                            </p:txEl>
                                          </p:spTgt>
                                        </p:tgtEl>
                                        <p:attrNameLst>
                                          <p:attrName>style.color</p:attrName>
                                        </p:attrNameLst>
                                      </p:cBhvr>
                                      <p:to>
                                        <a:srgbClr val="FF9300"/>
                                      </p:to>
                                    </p:animClr>
                                  </p:childTnLst>
                                </p:cTn>
                              </p:par>
                              <p:par>
                                <p:cTn id="69" presetID="3" presetClass="emph" presetSubtype="2" fill="hold" nodeType="withEffect">
                                  <p:stCondLst>
                                    <p:cond delay="0"/>
                                  </p:stCondLst>
                                  <p:childTnLst>
                                    <p:animClr clrSpc="rgb" dir="cw">
                                      <p:cBhvr override="childStyle">
                                        <p:cTn id="70" dur="2000" fill="hold"/>
                                        <p:tgtEl>
                                          <p:spTgt spid="3">
                                            <p:txEl>
                                              <p:pRg st="0" end="0"/>
                                            </p:txEl>
                                          </p:spTgt>
                                        </p:tgtEl>
                                        <p:attrNameLst>
                                          <p:attrName>style.color</p:attrName>
                                        </p:attrNameLst>
                                      </p:cBhvr>
                                      <p:to>
                                        <a:srgbClr val="FF9300"/>
                                      </p:to>
                                    </p:animClr>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nodeType="clickEffect">
                                  <p:stCondLst>
                                    <p:cond delay="0"/>
                                  </p:stCondLst>
                                  <p:childTnLst>
                                    <p:animClr clrSpc="rgb" dir="cw">
                                      <p:cBhvr override="childStyle">
                                        <p:cTn id="74" dur="2000" fill="hold"/>
                                        <p:tgtEl>
                                          <p:spTgt spid="3">
                                            <p:txEl>
                                              <p:pRg st="9" end="9"/>
                                            </p:txEl>
                                          </p:spTgt>
                                        </p:tgtEl>
                                        <p:attrNameLst>
                                          <p:attrName>style.color</p:attrName>
                                        </p:attrNameLst>
                                      </p:cBhvr>
                                      <p:to>
                                        <a:schemeClr val="accent2"/>
                                      </p:to>
                                    </p:animClr>
                                  </p:childTnLst>
                                </p:cTn>
                              </p:par>
                              <p:par>
                                <p:cTn id="75" presetID="3" presetClass="emph" presetSubtype="2" fill="hold" nodeType="withEffect">
                                  <p:stCondLst>
                                    <p:cond delay="0"/>
                                  </p:stCondLst>
                                  <p:childTnLst>
                                    <p:animClr clrSpc="rgb" dir="cw">
                                      <p:cBhvr override="childStyle">
                                        <p:cTn id="76" dur="2000" fill="hold"/>
                                        <p:tgtEl>
                                          <p:spTgt spid="5">
                                            <p:txEl>
                                              <p:pRg st="3" end="3"/>
                                            </p:txEl>
                                          </p:spTgt>
                                        </p:tgtEl>
                                        <p:attrNameLst>
                                          <p:attrName>style.color</p:attrName>
                                        </p:attrNameLst>
                                      </p:cBhvr>
                                      <p:to>
                                        <a:schemeClr val="accent2"/>
                                      </p:to>
                                    </p:animClr>
                                  </p:childTnLst>
                                </p:cTn>
                              </p:par>
                              <p:par>
                                <p:cTn id="77" presetID="3" presetClass="emph" presetSubtype="2" fill="hold" nodeType="withEffect">
                                  <p:stCondLst>
                                    <p:cond delay="0"/>
                                  </p:stCondLst>
                                  <p:childTnLst>
                                    <p:animClr clrSpc="rgb" dir="cw">
                                      <p:cBhvr override="childStyle">
                                        <p:cTn id="78" dur="2000" fill="hold"/>
                                        <p:tgtEl>
                                          <p:spTgt spid="5">
                                            <p:txEl>
                                              <p:pRg st="4" end="4"/>
                                            </p:txEl>
                                          </p:spTgt>
                                        </p:tgtEl>
                                        <p:attrNameLst>
                                          <p:attrName>style.color</p:attrName>
                                        </p:attrNameLst>
                                      </p:cBhvr>
                                      <p:to>
                                        <a:schemeClr val="accent2"/>
                                      </p:to>
                                    </p:animClr>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nodeType="clickEffect">
                                  <p:stCondLst>
                                    <p:cond delay="0"/>
                                  </p:stCondLst>
                                  <p:iterate type="lt">
                                    <p:tmPct val="0"/>
                                  </p:iterate>
                                  <p:childTnLst>
                                    <p:animClr clrSpc="rgb" dir="cw">
                                      <p:cBhvr override="childStyle">
                                        <p:cTn id="82" dur="500" fill="hold"/>
                                        <p:tgtEl>
                                          <p:spTgt spid="3">
                                            <p:txEl>
                                              <p:pRg st="7" end="7"/>
                                            </p:txEl>
                                          </p:spTgt>
                                        </p:tgtEl>
                                        <p:attrNameLst>
                                          <p:attrName>style.color</p:attrName>
                                        </p:attrNameLst>
                                      </p:cBhvr>
                                      <p:to>
                                        <a:schemeClr val="hlink"/>
                                      </p:to>
                                    </p:animClr>
                                  </p:childTnLst>
                                </p:cTn>
                              </p:par>
                              <p:par>
                                <p:cTn id="83" presetID="3" presetClass="emph" presetSubtype="2" fill="hold" nodeType="withEffect">
                                  <p:stCondLst>
                                    <p:cond delay="0"/>
                                  </p:stCondLst>
                                  <p:iterate type="lt">
                                    <p:tmPct val="0"/>
                                  </p:iterate>
                                  <p:childTnLst>
                                    <p:animClr clrSpc="rgb" dir="cw">
                                      <p:cBhvr override="childStyle">
                                        <p:cTn id="84" dur="500" fill="hold"/>
                                        <p:tgtEl>
                                          <p:spTgt spid="5">
                                            <p:txEl>
                                              <p:pRg st="1" end="1"/>
                                            </p:txEl>
                                          </p:spTgt>
                                        </p:tgtEl>
                                        <p:attrNameLst>
                                          <p:attrName>style.color</p:attrName>
                                        </p:attrNameLst>
                                      </p:cBhvr>
                                      <p:to>
                                        <a:schemeClr val="hlink"/>
                                      </p:to>
                                    </p:animClr>
                                  </p:childTnLst>
                                </p:cTn>
                              </p:par>
                              <p:par>
                                <p:cTn id="85" presetID="3" presetClass="emph" presetSubtype="2" fill="hold" nodeType="withEffect">
                                  <p:stCondLst>
                                    <p:cond delay="0"/>
                                  </p:stCondLst>
                                  <p:iterate type="lt">
                                    <p:tmPct val="0"/>
                                  </p:iterate>
                                  <p:childTnLst>
                                    <p:animClr clrSpc="rgb" dir="cw">
                                      <p:cBhvr override="childStyle">
                                        <p:cTn id="86" dur="500" fill="hold"/>
                                        <p:tgtEl>
                                          <p:spTgt spid="5">
                                            <p:txEl>
                                              <p:pRg st="0" end="0"/>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98" y="417115"/>
            <a:ext cx="7886700" cy="994172"/>
          </a:xfrm>
        </p:spPr>
        <p:txBody>
          <a:bodyPr/>
          <a:lstStyle/>
          <a:p>
            <a:r>
              <a:rPr lang="en-US" dirty="0">
                <a:solidFill>
                  <a:schemeClr val="accent1"/>
                </a:solidFill>
                <a:latin typeface="Rockwell" charset="0"/>
                <a:ea typeface="Rockwell" charset="0"/>
                <a:cs typeface="Rockwell" charset="0"/>
              </a:rPr>
              <a:t>Revising the Question Focus</a:t>
            </a:r>
          </a:p>
        </p:txBody>
      </p:sp>
      <p:sp>
        <p:nvSpPr>
          <p:cNvPr id="3" name="Content Placeholder 2"/>
          <p:cNvSpPr>
            <a:spLocks noGrp="1"/>
          </p:cNvSpPr>
          <p:nvPr>
            <p:ph idx="1"/>
          </p:nvPr>
        </p:nvSpPr>
        <p:spPr>
          <a:xfrm>
            <a:off x="239150" y="1997611"/>
            <a:ext cx="8525022" cy="3967089"/>
          </a:xfrm>
        </p:spPr>
        <p:txBody>
          <a:bodyPr>
            <a:normAutofit/>
          </a:bodyPr>
          <a:lstStyle/>
          <a:p>
            <a:pPr marL="0" indent="0" algn="ctr">
              <a:buNone/>
            </a:pPr>
            <a:r>
              <a:rPr lang="en-US" sz="2400" dirty="0">
                <a:solidFill>
                  <a:schemeClr val="tx1"/>
                </a:solidFill>
                <a:latin typeface="Rockwell" charset="0"/>
                <a:ea typeface="Rockwell" charset="0"/>
                <a:cs typeface="Rockwell" charset="0"/>
              </a:rPr>
              <a:t>“People, Animals, and Friends”</a:t>
            </a:r>
          </a:p>
          <a:p>
            <a:pPr marL="0" indent="0" algn="ctr">
              <a:buNone/>
            </a:pPr>
            <a:endParaRPr lang="en-US" sz="2400" dirty="0">
              <a:latin typeface="Rockwell" charset="0"/>
              <a:ea typeface="Rockwell" charset="0"/>
              <a:cs typeface="Rockwell" charset="0"/>
            </a:endParaRPr>
          </a:p>
          <a:p>
            <a:pPr marL="0" indent="0" algn="ctr">
              <a:buNone/>
            </a:pPr>
            <a:endParaRPr lang="en-US" sz="2400" dirty="0">
              <a:latin typeface="Rockwell" charset="0"/>
              <a:ea typeface="Rockwell" charset="0"/>
              <a:cs typeface="Rockwell" charset="0"/>
            </a:endParaRPr>
          </a:p>
          <a:p>
            <a:pPr marL="0" indent="0" algn="ctr">
              <a:buNone/>
            </a:pPr>
            <a:endParaRPr lang="en-US" sz="2400" dirty="0">
              <a:latin typeface="Rockwell" charset="0"/>
              <a:ea typeface="Rockwell" charset="0"/>
              <a:cs typeface="Rockwell" charset="0"/>
            </a:endParaRPr>
          </a:p>
          <a:p>
            <a:pPr marL="0" indent="0" algn="ctr">
              <a:buNone/>
            </a:pPr>
            <a:r>
              <a:rPr lang="en-US" sz="2400" dirty="0">
                <a:solidFill>
                  <a:schemeClr val="tx1"/>
                </a:solidFill>
                <a:latin typeface="Rockwell" charset="0"/>
                <a:ea typeface="Rockwell" charset="0"/>
                <a:cs typeface="Rockwell" charset="0"/>
              </a:rPr>
              <a:t>Your idea here!</a:t>
            </a:r>
          </a:p>
          <a:p>
            <a:pPr marL="0" indent="0" algn="ctr">
              <a:buNone/>
            </a:pPr>
            <a:endParaRPr lang="en-US" dirty="0"/>
          </a:p>
          <a:p>
            <a:pPr marL="0" indent="0" algn="ctr">
              <a:buNone/>
            </a:pPr>
            <a:endParaRPr lang="en-US" sz="1650" dirty="0"/>
          </a:p>
          <a:p>
            <a:pPr marL="0" indent="0" algn="ctr">
              <a:buNone/>
            </a:pPr>
            <a:endParaRPr lang="en-US" dirty="0">
              <a:solidFill>
                <a:schemeClr val="tx1"/>
              </a:solidFill>
            </a:endParaRPr>
          </a:p>
          <a:p>
            <a:pPr marL="0" indent="0">
              <a:buNone/>
            </a:pPr>
            <a:endParaRPr lang="en-US" dirty="0"/>
          </a:p>
        </p:txBody>
      </p:sp>
      <p:sp>
        <p:nvSpPr>
          <p:cNvPr id="4" name="Down Arrow 3"/>
          <p:cNvSpPr/>
          <p:nvPr/>
        </p:nvSpPr>
        <p:spPr>
          <a:xfrm>
            <a:off x="4271622" y="3119375"/>
            <a:ext cx="442452" cy="6529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8827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16" y="523533"/>
            <a:ext cx="8454827" cy="994172"/>
          </a:xfrm>
        </p:spPr>
        <p:txBody>
          <a:bodyPr/>
          <a:lstStyle/>
          <a:p>
            <a:r>
              <a:rPr lang="ja-JP" altLang="en-US" sz="2800" dirty="0" smtClean="0">
                <a:solidFill>
                  <a:schemeClr val="accent1"/>
                </a:solidFill>
                <a:latin typeface="Meiryo" panose="020B0604030504040204" pitchFamily="34" charset="-128"/>
                <a:ea typeface="Meiryo" panose="020B0604030504040204" pitchFamily="34" charset="-128"/>
                <a:cs typeface="Rockwell" charset="0"/>
              </a:rPr>
              <a:t>最初の</a:t>
            </a:r>
            <a:r>
              <a:rPr lang="en-US" sz="2800" dirty="0" smtClean="0">
                <a:solidFill>
                  <a:schemeClr val="accent1"/>
                </a:solidFill>
                <a:latin typeface="Meiryo" panose="020B0604030504040204" pitchFamily="34" charset="-128"/>
                <a:ea typeface="Meiryo" panose="020B0604030504040204" pitchFamily="34" charset="-128"/>
                <a:cs typeface="Rockwell" charset="0"/>
              </a:rPr>
              <a:t> </a:t>
            </a:r>
            <a:r>
              <a:rPr lang="en-US" sz="2800" dirty="0">
                <a:solidFill>
                  <a:schemeClr val="accent1"/>
                </a:solidFill>
                <a:latin typeface="Rockwell" charset="0"/>
                <a:ea typeface="Rockwell" charset="0"/>
                <a:cs typeface="Rockwell" charset="0"/>
              </a:rPr>
              <a:t>Question </a:t>
            </a:r>
            <a:r>
              <a:rPr lang="en-US" sz="2800" dirty="0" smtClean="0">
                <a:solidFill>
                  <a:schemeClr val="accent1"/>
                </a:solidFill>
                <a:latin typeface="Rockwell" charset="0"/>
                <a:ea typeface="Rockwell" charset="0"/>
                <a:cs typeface="Rockwell" charset="0"/>
              </a:rPr>
              <a:t>Focus</a:t>
            </a:r>
            <a:r>
              <a:rPr lang="ja-JP" altLang="en-US" sz="2800" dirty="0" smtClean="0">
                <a:solidFill>
                  <a:schemeClr val="accent1"/>
                </a:solidFill>
                <a:latin typeface="Meiryo" panose="020B0604030504040204" pitchFamily="34" charset="-128"/>
                <a:ea typeface="Meiryo" panose="020B0604030504040204" pitchFamily="34" charset="-128"/>
                <a:cs typeface="Rockwell" charset="0"/>
              </a:rPr>
              <a:t>デザインプロセス</a:t>
            </a:r>
            <a:endParaRPr lang="en-US" sz="2800"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1416326" y="2140359"/>
            <a:ext cx="7230717" cy="3945647"/>
          </a:xfrm>
        </p:spPr>
        <p:txBody>
          <a:bodyPr>
            <a:noAutofit/>
          </a:bodyPr>
          <a:lstStyle/>
          <a:p>
            <a:pPr>
              <a:spcBef>
                <a:spcPts val="300"/>
              </a:spcBef>
              <a:spcAft>
                <a:spcPts val="900"/>
              </a:spcAft>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ペットはどうしたら大切な友達になるのだろう</a:t>
            </a:r>
            <a:r>
              <a:rPr lang="en-US" sz="2400" dirty="0" smtClean="0">
                <a:solidFill>
                  <a:schemeClr val="tx1"/>
                </a:solidFill>
                <a:latin typeface="Meiryo" panose="020B0604030504040204" pitchFamily="34" charset="-128"/>
                <a:ea typeface="Meiryo" panose="020B0604030504040204" pitchFamily="34" charset="-128"/>
                <a:cs typeface="Rockwell" charset="0"/>
              </a:rPr>
              <a:t>?</a:t>
            </a:r>
            <a:endParaRPr lang="en-US" sz="2400" dirty="0">
              <a:solidFill>
                <a:schemeClr val="tx1"/>
              </a:solidFill>
              <a:latin typeface="Meiryo" panose="020B0604030504040204" pitchFamily="34" charset="-128"/>
              <a:ea typeface="Meiryo" panose="020B0604030504040204" pitchFamily="34" charset="-128"/>
              <a:cs typeface="Rockwell" charset="0"/>
            </a:endParaRPr>
          </a:p>
          <a:p>
            <a:pPr>
              <a:spcBef>
                <a:spcPts val="300"/>
              </a:spcBef>
              <a:spcAft>
                <a:spcPts val="900"/>
              </a:spcAft>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犬、猫、馬などの動物の写真のコラージュ</a:t>
            </a:r>
            <a:endParaRPr lang="en-US" sz="2400" dirty="0">
              <a:solidFill>
                <a:schemeClr val="tx1"/>
              </a:solidFill>
              <a:latin typeface="Meiryo" panose="020B0604030504040204" pitchFamily="34" charset="-128"/>
              <a:ea typeface="Meiryo" panose="020B0604030504040204" pitchFamily="34" charset="-128"/>
              <a:cs typeface="Rockwell" charset="0"/>
            </a:endParaRPr>
          </a:p>
          <a:p>
            <a:pPr>
              <a:spcBef>
                <a:spcPts val="300"/>
              </a:spcBef>
              <a:spcAft>
                <a:spcPts val="900"/>
              </a:spcAft>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人間と介助犬の写真</a:t>
            </a:r>
            <a:endParaRPr lang="en-US" sz="2400" dirty="0">
              <a:solidFill>
                <a:schemeClr val="tx1"/>
              </a:solidFill>
              <a:latin typeface="Meiryo" panose="020B0604030504040204" pitchFamily="34" charset="-128"/>
              <a:ea typeface="Meiryo" panose="020B0604030504040204" pitchFamily="34" charset="-128"/>
              <a:cs typeface="Rockwell" charset="0"/>
            </a:endParaRPr>
          </a:p>
          <a:p>
            <a:pPr>
              <a:spcBef>
                <a:spcPts val="300"/>
              </a:spcBef>
              <a:spcAft>
                <a:spcPts val="900"/>
              </a:spcAft>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「人と動物」人間と介助犬の写真</a:t>
            </a:r>
            <a:endParaRPr lang="en-US" sz="2400" dirty="0">
              <a:solidFill>
                <a:schemeClr val="tx1"/>
              </a:solidFill>
              <a:latin typeface="Meiryo" panose="020B0604030504040204" pitchFamily="34" charset="-128"/>
              <a:ea typeface="Meiryo" panose="020B0604030504040204" pitchFamily="34" charset="-128"/>
              <a:cs typeface="Rockwell" charset="0"/>
            </a:endParaRPr>
          </a:p>
          <a:p>
            <a:pPr>
              <a:spcBef>
                <a:spcPts val="300"/>
              </a:spcBef>
              <a:spcAft>
                <a:spcPts val="900"/>
              </a:spcAft>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「人と動物」</a:t>
            </a:r>
            <a:endParaRPr lang="en-US" sz="2400" dirty="0" smtClean="0">
              <a:solidFill>
                <a:schemeClr val="tx1"/>
              </a:solidFill>
              <a:latin typeface="Meiryo" panose="020B0604030504040204" pitchFamily="34" charset="-128"/>
              <a:ea typeface="Meiryo" panose="020B0604030504040204" pitchFamily="34" charset="-128"/>
              <a:cs typeface="Rockwell" charset="0"/>
            </a:endParaRPr>
          </a:p>
          <a:p>
            <a:pPr>
              <a:spcBef>
                <a:spcPts val="300"/>
              </a:spcBef>
              <a:spcAft>
                <a:spcPts val="900"/>
              </a:spcAft>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「人、動物、友達」</a:t>
            </a:r>
            <a:endParaRPr lang="en-US" sz="2400" dirty="0">
              <a:solidFill>
                <a:schemeClr val="tx1"/>
              </a:solidFill>
              <a:latin typeface="Meiryo" panose="020B0604030504040204" pitchFamily="34" charset="-128"/>
              <a:ea typeface="Meiryo" panose="020B0604030504040204" pitchFamily="34" charset="-128"/>
              <a:cs typeface="Rockwell" charset="0"/>
            </a:endParaRPr>
          </a:p>
        </p:txBody>
      </p:sp>
      <p:sp>
        <p:nvSpPr>
          <p:cNvPr id="5" name="Down Arrow 4"/>
          <p:cNvSpPr/>
          <p:nvPr/>
        </p:nvSpPr>
        <p:spPr>
          <a:xfrm>
            <a:off x="671227" y="2434925"/>
            <a:ext cx="442453" cy="27047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extBox 5"/>
          <p:cNvSpPr txBox="1"/>
          <p:nvPr/>
        </p:nvSpPr>
        <p:spPr>
          <a:xfrm>
            <a:off x="892453" y="1182701"/>
            <a:ext cx="7405141" cy="677108"/>
          </a:xfrm>
          <a:prstGeom prst="rect">
            <a:avLst/>
          </a:prstGeom>
          <a:noFill/>
        </p:spPr>
        <p:txBody>
          <a:bodyPr wrap="square" rtlCol="0">
            <a:spAutoFit/>
          </a:bodyPr>
          <a:lstStyle/>
          <a:p>
            <a:r>
              <a:rPr lang="ja-JP" altLang="en-US" sz="2000" b="1" dirty="0">
                <a:latin typeface="Meiryo" panose="020B0604030504040204" pitchFamily="34" charset="-128"/>
                <a:ea typeface="Meiryo" panose="020B0604030504040204" pitchFamily="34" charset="-128"/>
              </a:rPr>
              <a:t>トピック</a:t>
            </a:r>
            <a:r>
              <a:rPr lang="en-US" sz="2000" b="1" dirty="0" smtClean="0">
                <a:latin typeface="Meiryo" panose="020B0604030504040204" pitchFamily="34" charset="-128"/>
                <a:ea typeface="Meiryo" panose="020B0604030504040204" pitchFamily="34" charset="-128"/>
              </a:rPr>
              <a:t>: </a:t>
            </a:r>
            <a:r>
              <a:rPr lang="ja-JP" altLang="en-US" sz="2000" b="1" dirty="0" smtClean="0">
                <a:latin typeface="Meiryo" panose="020B0604030504040204" pitchFamily="34" charset="-128"/>
                <a:ea typeface="Meiryo" panose="020B0604030504040204" pitchFamily="34" charset="-128"/>
              </a:rPr>
              <a:t>「ペットはどうしたら大切な友達になるのか」</a:t>
            </a:r>
            <a:endParaRPr lang="en-US" sz="2000" dirty="0">
              <a:latin typeface="Meiryo" panose="020B0604030504040204" pitchFamily="34" charset="-128"/>
              <a:ea typeface="Meiryo" panose="020B0604030504040204" pitchFamily="34" charset="-128"/>
            </a:endParaRPr>
          </a:p>
          <a:p>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2974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altLang="ja-JP" sz="4400" b="1" dirty="0" smtClean="0">
                <a:latin typeface="Meiryo" panose="020B0604030504040204" pitchFamily="34" charset="-128"/>
                <a:ea typeface="Meiryo" panose="020B0604030504040204" pitchFamily="34" charset="-128"/>
              </a:rPr>
              <a:t>Ⅲ. QFT</a:t>
            </a:r>
            <a:r>
              <a:rPr lang="ja-JP" altLang="en-US" sz="4400" b="1" dirty="0" smtClean="0">
                <a:latin typeface="Meiryo" panose="020B0604030504040204" pitchFamily="34" charset="-128"/>
                <a:ea typeface="Meiryo" panose="020B0604030504040204" pitchFamily="34" charset="-128"/>
              </a:rPr>
              <a:t>を実践するにあたって</a:t>
            </a:r>
            <a:endParaRPr lang="en-US" sz="4400" b="1"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1"/>
          </p:nvPr>
        </p:nvSpPr>
        <p:spPr>
          <a:xfrm>
            <a:off x="498475" y="1736972"/>
            <a:ext cx="7556500" cy="4329113"/>
          </a:xfrm>
        </p:spPr>
        <p:txBody>
          <a:bodyPr>
            <a:normAutofit/>
          </a:bodyPr>
          <a:lstStyle/>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ファシリテーション</a:t>
            </a:r>
            <a:endParaRPr lang="en-US" altLang="ja-JP"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目的を決める</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en-US" sz="3600" dirty="0" err="1" smtClean="0">
                <a:solidFill>
                  <a:srgbClr val="000000"/>
                </a:solidFill>
                <a:latin typeface="Meiryo" panose="020B0604030504040204" pitchFamily="34" charset="-128"/>
                <a:ea typeface="Meiryo" panose="020B0604030504040204" pitchFamily="34" charset="-128"/>
              </a:rPr>
              <a:t>Qfocus</a:t>
            </a:r>
            <a:r>
              <a:rPr lang="ja-JP" altLang="en-US" sz="3600" dirty="0">
                <a:solidFill>
                  <a:srgbClr val="000000"/>
                </a:solidFill>
                <a:latin typeface="Meiryo" panose="020B0604030504040204" pitchFamily="34" charset="-128"/>
                <a:ea typeface="Meiryo" panose="020B0604030504040204" pitchFamily="34" charset="-128"/>
              </a:rPr>
              <a:t>の</a:t>
            </a:r>
            <a:r>
              <a:rPr lang="ja-JP" altLang="en-US" sz="3600" dirty="0" smtClean="0">
                <a:solidFill>
                  <a:srgbClr val="000000"/>
                </a:solidFill>
                <a:latin typeface="Meiryo" panose="020B0604030504040204" pitchFamily="34" charset="-128"/>
                <a:ea typeface="Meiryo" panose="020B0604030504040204" pitchFamily="34" charset="-128"/>
              </a:rPr>
              <a:t>デザイン</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b="1" dirty="0" smtClean="0">
                <a:solidFill>
                  <a:srgbClr val="000000"/>
                </a:solidFill>
                <a:latin typeface="Meiryo" panose="020B0604030504040204" pitchFamily="34" charset="-128"/>
                <a:ea typeface="Meiryo" panose="020B0604030504040204" pitchFamily="34" charset="-128"/>
              </a:rPr>
              <a:t>優先順位づけの指示</a:t>
            </a:r>
            <a:endParaRPr lang="en-US" sz="3600" b="1"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振り返りの問い</a:t>
            </a:r>
            <a:endParaRPr lang="en-US" sz="3600" dirty="0">
              <a:solidFill>
                <a:srgbClr val="000000"/>
              </a:solidFill>
              <a:latin typeface="Meiryo" panose="020B0604030504040204" pitchFamily="34" charset="-128"/>
              <a:ea typeface="Meiryo" panose="020B0604030504040204" pitchFamily="34" charset="-128"/>
            </a:endParaRPr>
          </a:p>
        </p:txBody>
      </p:sp>
      <p:sp>
        <p:nvSpPr>
          <p:cNvPr id="2" name="Rectangle 1">
            <a:extLst>
              <a:ext uri="{FF2B5EF4-FFF2-40B4-BE49-F238E27FC236}">
                <a16:creationId xmlns:a16="http://schemas.microsoft.com/office/drawing/2014/main" id="{6843FAB7-9057-B149-ADC1-B8756009109A}"/>
              </a:ext>
            </a:extLst>
          </p:cNvPr>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32697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z="4000" dirty="0">
                <a:latin typeface="Meiryo" panose="020B0604030504040204" pitchFamily="34" charset="-128"/>
                <a:ea typeface="Meiryo" panose="020B0604030504040204" pitchFamily="34" charset="-128"/>
              </a:rPr>
              <a:t>優先順位付けの指示</a:t>
            </a:r>
            <a:endParaRPr lang="en-US" sz="4000" dirty="0">
              <a:latin typeface="Meiryo" panose="020B0604030504040204" pitchFamily="34" charset="-128"/>
              <a:ea typeface="Meiryo" panose="020B0604030504040204" pitchFamily="34" charset="-128"/>
            </a:endParaRPr>
          </a:p>
        </p:txBody>
      </p:sp>
      <p:sp>
        <p:nvSpPr>
          <p:cNvPr id="140292" name="Content Placeholder 2"/>
          <p:cNvSpPr txBox="1">
            <a:spLocks/>
          </p:cNvSpPr>
          <p:nvPr/>
        </p:nvSpPr>
        <p:spPr bwMode="auto">
          <a:xfrm>
            <a:off x="498474" y="2609583"/>
            <a:ext cx="8048625" cy="207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charset="0"/>
                <a:ea typeface="MS PGothic" charset="0"/>
                <a:cs typeface="MS PGothic" charset="0"/>
              </a:defRPr>
            </a:lvl1pPr>
            <a:lvl2pPr marL="742950" indent="-285750">
              <a:defRPr>
                <a:solidFill>
                  <a:schemeClr val="tx1"/>
                </a:solidFill>
                <a:latin typeface="Rockwell" charset="0"/>
                <a:ea typeface="MS PGothic" charset="0"/>
                <a:cs typeface="MS PGothic" charset="0"/>
              </a:defRPr>
            </a:lvl2pPr>
            <a:lvl3pPr marL="1143000" indent="-228600">
              <a:defRPr>
                <a:solidFill>
                  <a:schemeClr val="tx1"/>
                </a:solidFill>
                <a:latin typeface="Rockwell" charset="0"/>
                <a:ea typeface="MS PGothic" charset="0"/>
                <a:cs typeface="MS PGothic" charset="0"/>
              </a:defRPr>
            </a:lvl3pPr>
            <a:lvl4pPr marL="1600200" indent="-228600">
              <a:defRPr>
                <a:solidFill>
                  <a:schemeClr val="tx1"/>
                </a:solidFill>
                <a:latin typeface="Rockwell" charset="0"/>
                <a:ea typeface="MS PGothic" charset="0"/>
                <a:cs typeface="MS PGothic" charset="0"/>
              </a:defRPr>
            </a:lvl4pPr>
            <a:lvl5pPr marL="2057400" indent="-22860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a:lnSpc>
                <a:spcPct val="90000"/>
              </a:lnSpc>
              <a:spcBef>
                <a:spcPts val="800"/>
              </a:spcBef>
              <a:spcAft>
                <a:spcPts val="600"/>
              </a:spcAft>
              <a:buClr>
                <a:schemeClr val="accent1"/>
              </a:buClr>
              <a:buSzPct val="75000"/>
            </a:pPr>
            <a:r>
              <a:rPr lang="ja-JP" altLang="en-US" sz="3100" dirty="0" smtClean="0">
                <a:solidFill>
                  <a:srgbClr val="000000"/>
                </a:solidFill>
                <a:latin typeface="Meiryo" panose="020B0604030504040204" pitchFamily="34" charset="-128"/>
                <a:ea typeface="Meiryo" panose="020B0604030504040204" pitchFamily="34" charset="-128"/>
              </a:rPr>
              <a:t>最も重要な３つを選びなさい。</a:t>
            </a:r>
            <a:endParaRPr lang="en-US" sz="3100" dirty="0">
              <a:solidFill>
                <a:srgbClr val="000000"/>
              </a:solidFill>
              <a:latin typeface="Meiryo" panose="020B0604030504040204" pitchFamily="34" charset="-128"/>
              <a:ea typeface="Meiryo" panose="020B0604030504040204" pitchFamily="34" charset="-128"/>
            </a:endParaRPr>
          </a:p>
          <a:p>
            <a:pPr eaLnBrk="1" hangingPunct="1">
              <a:lnSpc>
                <a:spcPct val="90000"/>
              </a:lnSpc>
              <a:spcBef>
                <a:spcPts val="800"/>
              </a:spcBef>
              <a:spcAft>
                <a:spcPts val="600"/>
              </a:spcAft>
              <a:buClr>
                <a:schemeClr val="accent1"/>
              </a:buClr>
              <a:buSzPct val="75000"/>
              <a:buFont typeface="Wingdings" charset="0"/>
              <a:buNone/>
            </a:pPr>
            <a:endParaRPr lang="en-US" sz="3100" dirty="0">
              <a:solidFill>
                <a:srgbClr val="000000"/>
              </a:solidFill>
              <a:latin typeface="Meiryo" panose="020B0604030504040204" pitchFamily="34" charset="-128"/>
              <a:ea typeface="Meiryo" panose="020B0604030504040204" pitchFamily="34" charset="-128"/>
            </a:endParaRPr>
          </a:p>
          <a:p>
            <a:pPr eaLnBrk="1" hangingPunct="1">
              <a:lnSpc>
                <a:spcPct val="90000"/>
              </a:lnSpc>
              <a:spcBef>
                <a:spcPts val="800"/>
              </a:spcBef>
              <a:spcAft>
                <a:spcPts val="600"/>
              </a:spcAft>
              <a:buClr>
                <a:schemeClr val="accent1"/>
              </a:buClr>
              <a:buSzPct val="75000"/>
              <a:buFont typeface="Wingdings" charset="0"/>
              <a:buNone/>
            </a:pPr>
            <a:r>
              <a:rPr lang="ja-JP" altLang="en-US" sz="3100" dirty="0" smtClean="0">
                <a:solidFill>
                  <a:srgbClr val="000000"/>
                </a:solidFill>
                <a:latin typeface="Meiryo" panose="020B0604030504040204" pitchFamily="34" charset="-128"/>
                <a:ea typeface="Meiryo" panose="020B0604030504040204" pitchFamily="34" charset="-128"/>
              </a:rPr>
              <a:t>あなたが最も重要だと思うものを３つ選びなさい。</a:t>
            </a:r>
            <a:endParaRPr lang="en-US" sz="3100" b="1" dirty="0">
              <a:solidFill>
                <a:srgbClr val="000000"/>
              </a:solidFill>
              <a:latin typeface="Meiryo" panose="020B0604030504040204" pitchFamily="34" charset="-128"/>
              <a:ea typeface="Meiryo" panose="020B0604030504040204" pitchFamily="34" charset="-128"/>
            </a:endParaRPr>
          </a:p>
          <a:p>
            <a:pPr eaLnBrk="1" hangingPunct="1">
              <a:lnSpc>
                <a:spcPct val="90000"/>
              </a:lnSpc>
              <a:spcBef>
                <a:spcPts val="800"/>
              </a:spcBef>
              <a:spcAft>
                <a:spcPts val="600"/>
              </a:spcAft>
              <a:buClr>
                <a:schemeClr val="accent1"/>
              </a:buClr>
              <a:buSzPct val="75000"/>
              <a:buFont typeface="Wingdings" charset="0"/>
              <a:buNone/>
            </a:pPr>
            <a:endParaRPr lang="en-US" sz="31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00071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3"/>
          <p:cNvSpPr>
            <a:spLocks noGrp="1"/>
          </p:cNvSpPr>
          <p:nvPr>
            <p:ph type="title"/>
          </p:nvPr>
        </p:nvSpPr>
        <p:spPr/>
        <p:txBody>
          <a:bodyPr rtlCol="0">
            <a:normAutofit/>
          </a:bodyPr>
          <a:lstStyle/>
          <a:p>
            <a:pPr eaLnBrk="1" fontAlgn="auto" hangingPunct="1">
              <a:spcAft>
                <a:spcPts val="0"/>
              </a:spcAft>
              <a:defRPr/>
            </a:pPr>
            <a:r>
              <a:rPr lang="ja-JP" altLang="en-US" dirty="0" smtClean="0">
                <a:latin typeface="Meiryo" panose="020B0604030504040204" pitchFamily="34" charset="-128"/>
                <a:ea typeface="Meiryo" panose="020B0604030504040204" pitchFamily="34" charset="-128"/>
              </a:rPr>
              <a:t>優先順位付けの指示</a:t>
            </a:r>
            <a:endParaRPr lang="en-US" dirty="0">
              <a:latin typeface="Meiryo" panose="020B0604030504040204" pitchFamily="34" charset="-128"/>
              <a:ea typeface="Meiryo" panose="020B0604030504040204" pitchFamily="34" charset="-128"/>
            </a:endParaRPr>
          </a:p>
        </p:txBody>
      </p:sp>
      <p:sp>
        <p:nvSpPr>
          <p:cNvPr id="95234" name="Content Placeholder 1"/>
          <p:cNvSpPr>
            <a:spLocks noGrp="1"/>
          </p:cNvSpPr>
          <p:nvPr>
            <p:ph idx="1"/>
          </p:nvPr>
        </p:nvSpPr>
        <p:spPr>
          <a:xfrm>
            <a:off x="457200" y="1344919"/>
            <a:ext cx="8229600" cy="5336099"/>
          </a:xfrm>
        </p:spPr>
        <p:txBody>
          <a:bodyPr rtlCol="0">
            <a:normAutofit fontScale="92500"/>
          </a:bodyPr>
          <a:lstStyle/>
          <a:p>
            <a:pPr marL="0" indent="0" eaLnBrk="1" fontAlgn="auto" hangingPunct="1">
              <a:spcAft>
                <a:spcPts val="0"/>
              </a:spcAft>
              <a:buFont typeface="Wingdings" charset="0"/>
              <a:buNone/>
              <a:defRPr/>
            </a:pPr>
            <a:r>
              <a:rPr lang="ja-JP" altLang="en-US" sz="3200" b="1" i="1" dirty="0" smtClean="0">
                <a:solidFill>
                  <a:schemeClr val="tx1"/>
                </a:solidFill>
                <a:latin typeface="Meiryo" panose="020B0604030504040204" pitchFamily="34" charset="-128"/>
                <a:ea typeface="Meiryo" panose="020B0604030504040204" pitchFamily="34" charset="-128"/>
                <a:cs typeface="Rockwell" charset="0"/>
              </a:rPr>
              <a:t>～のものを</a:t>
            </a:r>
            <a:r>
              <a:rPr lang="en-US" sz="3200" b="1" i="1" dirty="0" smtClean="0">
                <a:solidFill>
                  <a:schemeClr val="tx1"/>
                </a:solidFill>
                <a:latin typeface="Meiryo" panose="020B0604030504040204" pitchFamily="34" charset="-128"/>
                <a:ea typeface="Meiryo" panose="020B0604030504040204" pitchFamily="34" charset="-128"/>
                <a:cs typeface="Rockwell" charset="0"/>
              </a:rPr>
              <a:t>3</a:t>
            </a:r>
            <a:r>
              <a:rPr lang="ja-JP" altLang="en-US" sz="3200" b="1" i="1" dirty="0" smtClean="0">
                <a:solidFill>
                  <a:schemeClr val="tx1"/>
                </a:solidFill>
                <a:latin typeface="Meiryo" panose="020B0604030504040204" pitchFamily="34" charset="-128"/>
                <a:ea typeface="Meiryo" panose="020B0604030504040204" pitchFamily="34" charset="-128"/>
                <a:cs typeface="Rockwell" charset="0"/>
              </a:rPr>
              <a:t>つ選びなさい</a:t>
            </a:r>
            <a:r>
              <a:rPr lang="en-US" sz="3200" b="1" i="1" dirty="0" smtClean="0">
                <a:solidFill>
                  <a:schemeClr val="tx1"/>
                </a:solidFill>
                <a:latin typeface="Meiryo" panose="020B0604030504040204" pitchFamily="34" charset="-128"/>
                <a:ea typeface="Meiryo" panose="020B0604030504040204" pitchFamily="34" charset="-128"/>
                <a:cs typeface="Rockwell" charset="0"/>
              </a:rPr>
              <a:t>…</a:t>
            </a:r>
            <a:endParaRPr lang="en-US" sz="3200" b="1" i="1" dirty="0">
              <a:solidFill>
                <a:schemeClr val="tx1"/>
              </a:solidFill>
              <a:latin typeface="Meiryo" panose="020B0604030504040204" pitchFamily="34" charset="-128"/>
              <a:ea typeface="Meiryo" panose="020B0604030504040204" pitchFamily="34" charset="-128"/>
              <a:cs typeface="Rockwell" charset="0"/>
            </a:endParaRPr>
          </a:p>
          <a:p>
            <a:pPr eaLnBrk="1" fontAlgn="auto" hangingPunct="1">
              <a:spcAft>
                <a:spcPts val="0"/>
              </a:spcAft>
              <a:buFont typeface="Arial" charset="0"/>
              <a:buChar char="•"/>
              <a:defRPr/>
            </a:pPr>
            <a:r>
              <a:rPr lang="ja-JP" altLang="en-US" sz="2800" b="1" dirty="0" smtClean="0">
                <a:solidFill>
                  <a:schemeClr val="tx1"/>
                </a:solidFill>
                <a:latin typeface="Meiryo" panose="020B0604030504040204" pitchFamily="34" charset="-128"/>
                <a:ea typeface="Meiryo" panose="020B0604030504040204" pitchFamily="34" charset="-128"/>
                <a:cs typeface="Rockwell" charset="0"/>
              </a:rPr>
              <a:t>一般的なもの</a:t>
            </a:r>
            <a:r>
              <a:rPr lang="en-US" sz="2800" b="1" dirty="0" smtClean="0">
                <a:solidFill>
                  <a:schemeClr val="tx1"/>
                </a:solidFill>
                <a:latin typeface="Meiryo" panose="020B0604030504040204" pitchFamily="34" charset="-128"/>
                <a:ea typeface="Meiryo" panose="020B0604030504040204" pitchFamily="34" charset="-128"/>
                <a:cs typeface="Rockwell" charset="0"/>
              </a:rPr>
              <a:t>:</a:t>
            </a:r>
            <a:endParaRPr lang="en-US" sz="2800" b="1" dirty="0">
              <a:solidFill>
                <a:schemeClr val="tx1"/>
              </a:solidFill>
              <a:latin typeface="Meiryo" panose="020B0604030504040204" pitchFamily="34" charset="-128"/>
              <a:ea typeface="Meiryo" panose="020B0604030504040204" pitchFamily="34" charset="-128"/>
              <a:cs typeface="Rockwell" charset="0"/>
            </a:endParaRPr>
          </a:p>
          <a:p>
            <a:pPr lvl="1" eaLnBrk="1" fontAlgn="auto" hangingPunct="1">
              <a:spcAft>
                <a:spcPts val="0"/>
              </a:spcAft>
              <a:buClr>
                <a:schemeClr val="accent1">
                  <a:lumMod val="60000"/>
                  <a:lumOff val="40000"/>
                </a:schemeClr>
              </a:buClr>
              <a:buFont typeface="Arial" charset="0"/>
              <a:buChar char="•"/>
              <a:defRPr/>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あなたが重要だと思うもの</a:t>
            </a:r>
            <a:endParaRPr lang="en-US" sz="2400" dirty="0">
              <a:solidFill>
                <a:schemeClr val="tx1"/>
              </a:solidFill>
              <a:latin typeface="Meiryo" panose="020B0604030504040204" pitchFamily="34" charset="-128"/>
              <a:ea typeface="Meiryo" panose="020B0604030504040204" pitchFamily="34" charset="-128"/>
              <a:cs typeface="Rockwell" charset="0"/>
            </a:endParaRPr>
          </a:p>
          <a:p>
            <a:pPr eaLnBrk="1" fontAlgn="auto" hangingPunct="1">
              <a:spcAft>
                <a:spcPts val="0"/>
              </a:spcAft>
              <a:buFont typeface="Arial" charset="0"/>
              <a:buChar char="•"/>
              <a:defRPr/>
            </a:pPr>
            <a:r>
              <a:rPr lang="ja-JP" altLang="en-US" sz="2800" b="1" dirty="0">
                <a:solidFill>
                  <a:schemeClr val="tx1"/>
                </a:solidFill>
                <a:latin typeface="Meiryo" panose="020B0604030504040204" pitchFamily="34" charset="-128"/>
                <a:ea typeface="Meiryo" panose="020B0604030504040204" pitchFamily="34" charset="-128"/>
                <a:cs typeface="Rockwell" charset="0"/>
              </a:rPr>
              <a:t>目的</a:t>
            </a:r>
            <a:r>
              <a:rPr lang="ja-JP" altLang="en-US" sz="2800" b="1" dirty="0" smtClean="0">
                <a:solidFill>
                  <a:schemeClr val="tx1"/>
                </a:solidFill>
                <a:latin typeface="Meiryo" panose="020B0604030504040204" pitchFamily="34" charset="-128"/>
                <a:ea typeface="Meiryo" panose="020B0604030504040204" pitchFamily="34" charset="-128"/>
                <a:cs typeface="Rockwell" charset="0"/>
              </a:rPr>
              <a:t>に照らし合わせるためのもの</a:t>
            </a:r>
            <a:r>
              <a:rPr lang="en-US" sz="2800" b="1" dirty="0" smtClean="0">
                <a:solidFill>
                  <a:schemeClr val="tx1"/>
                </a:solidFill>
                <a:latin typeface="Meiryo" panose="020B0604030504040204" pitchFamily="34" charset="-128"/>
                <a:ea typeface="Meiryo" panose="020B0604030504040204" pitchFamily="34" charset="-128"/>
                <a:cs typeface="Rockwell" charset="0"/>
              </a:rPr>
              <a:t>: </a:t>
            </a:r>
            <a:endParaRPr lang="en-US" sz="2800" b="1" dirty="0">
              <a:solidFill>
                <a:schemeClr val="tx1"/>
              </a:solidFill>
              <a:latin typeface="Meiryo" panose="020B0604030504040204" pitchFamily="34" charset="-128"/>
              <a:ea typeface="Meiryo" panose="020B0604030504040204" pitchFamily="34" charset="-128"/>
              <a:cs typeface="Rockwell" charset="0"/>
            </a:endParaRPr>
          </a:p>
          <a:p>
            <a:pPr lvl="1" eaLnBrk="1" fontAlgn="auto" hangingPunct="1">
              <a:spcAft>
                <a:spcPts val="0"/>
              </a:spcAft>
              <a:buClr>
                <a:schemeClr val="accent1">
                  <a:lumMod val="60000"/>
                  <a:lumOff val="40000"/>
                </a:schemeClr>
              </a:buClr>
              <a:buFont typeface="Arial" charset="0"/>
              <a:buChar char="•"/>
              <a:defRPr/>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さらに調べる必要のあるもの</a:t>
            </a:r>
            <a:endParaRPr lang="en-US" sz="2400" dirty="0">
              <a:solidFill>
                <a:schemeClr val="tx1"/>
              </a:solidFill>
              <a:latin typeface="Meiryo" panose="020B0604030504040204" pitchFamily="34" charset="-128"/>
              <a:ea typeface="Meiryo" panose="020B0604030504040204" pitchFamily="34" charset="-128"/>
              <a:cs typeface="Rockwell" charset="0"/>
            </a:endParaRPr>
          </a:p>
          <a:p>
            <a:pPr lvl="1" eaLnBrk="1" fontAlgn="auto" hangingPunct="1">
              <a:spcAft>
                <a:spcPts val="0"/>
              </a:spcAft>
              <a:buClr>
                <a:schemeClr val="accent1">
                  <a:lumMod val="60000"/>
                  <a:lumOff val="40000"/>
                </a:schemeClr>
              </a:buClr>
              <a:buFont typeface="Arial" charset="0"/>
              <a:buChar char="•"/>
              <a:defRPr/>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課題の解決に役立つもの</a:t>
            </a:r>
            <a:endParaRPr lang="en-US" sz="2400" dirty="0">
              <a:solidFill>
                <a:schemeClr val="tx1"/>
              </a:solidFill>
              <a:latin typeface="Meiryo" panose="020B0604030504040204" pitchFamily="34" charset="-128"/>
              <a:ea typeface="Meiryo" panose="020B0604030504040204" pitchFamily="34" charset="-128"/>
              <a:cs typeface="Rockwell" charset="0"/>
            </a:endParaRPr>
          </a:p>
          <a:p>
            <a:pPr lvl="1" eaLnBrk="1" fontAlgn="auto" hangingPunct="1">
              <a:spcAft>
                <a:spcPts val="0"/>
              </a:spcAft>
              <a:buClr>
                <a:schemeClr val="accent1">
                  <a:lumMod val="60000"/>
                  <a:lumOff val="40000"/>
                </a:schemeClr>
              </a:buClr>
              <a:buFont typeface="Arial" charset="0"/>
              <a:buChar char="•"/>
              <a:defRPr/>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初めに答える</a:t>
            </a:r>
            <a:r>
              <a:rPr lang="ja-JP" altLang="en-US" sz="2400" dirty="0">
                <a:solidFill>
                  <a:schemeClr val="tx1"/>
                </a:solidFill>
                <a:latin typeface="Meiryo" panose="020B0604030504040204" pitchFamily="34" charset="-128"/>
                <a:ea typeface="Meiryo" panose="020B0604030504040204" pitchFamily="34" charset="-128"/>
                <a:cs typeface="Rockwell" charset="0"/>
              </a:rPr>
              <a:t>必要</a:t>
            </a:r>
            <a:r>
              <a:rPr lang="ja-JP" altLang="en-US" sz="2400" dirty="0" smtClean="0">
                <a:solidFill>
                  <a:schemeClr val="tx1"/>
                </a:solidFill>
                <a:latin typeface="Meiryo" panose="020B0604030504040204" pitchFamily="34" charset="-128"/>
                <a:ea typeface="Meiryo" panose="020B0604030504040204" pitchFamily="34" charset="-128"/>
                <a:cs typeface="Rockwell" charset="0"/>
              </a:rPr>
              <a:t>のあるもの</a:t>
            </a:r>
            <a:endParaRPr lang="en-US" sz="2400" dirty="0">
              <a:solidFill>
                <a:schemeClr val="tx1"/>
              </a:solidFill>
              <a:latin typeface="Meiryo" panose="020B0604030504040204" pitchFamily="34" charset="-128"/>
              <a:ea typeface="Meiryo" panose="020B0604030504040204" pitchFamily="34" charset="-128"/>
              <a:cs typeface="Rockwell" charset="0"/>
            </a:endParaRPr>
          </a:p>
          <a:p>
            <a:pPr lvl="1" eaLnBrk="1" fontAlgn="auto" hangingPunct="1">
              <a:spcAft>
                <a:spcPts val="0"/>
              </a:spcAft>
              <a:buClr>
                <a:schemeClr val="accent1">
                  <a:lumMod val="60000"/>
                  <a:lumOff val="40000"/>
                </a:schemeClr>
              </a:buClr>
              <a:buFont typeface="Arial" charset="0"/>
              <a:buChar char="•"/>
              <a:defRPr/>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地球について</a:t>
            </a:r>
            <a:r>
              <a:rPr lang="ja-JP" altLang="en-US" sz="2400" dirty="0">
                <a:solidFill>
                  <a:schemeClr val="tx1"/>
                </a:solidFill>
                <a:latin typeface="Meiryo" panose="020B0604030504040204" pitchFamily="34" charset="-128"/>
                <a:ea typeface="Meiryo" panose="020B0604030504040204" pitchFamily="34" charset="-128"/>
                <a:cs typeface="Rockwell" charset="0"/>
              </a:rPr>
              <a:t>研究</a:t>
            </a:r>
            <a:r>
              <a:rPr lang="ja-JP" altLang="en-US" sz="2400" dirty="0" smtClean="0">
                <a:solidFill>
                  <a:schemeClr val="tx1"/>
                </a:solidFill>
                <a:latin typeface="Meiryo" panose="020B0604030504040204" pitchFamily="34" charset="-128"/>
                <a:ea typeface="Meiryo" panose="020B0604030504040204" pitchFamily="34" charset="-128"/>
                <a:cs typeface="Rockwell" charset="0"/>
              </a:rPr>
              <a:t>する</a:t>
            </a:r>
            <a:r>
              <a:rPr lang="ja-JP" altLang="en-US" sz="2400" dirty="0">
                <a:solidFill>
                  <a:schemeClr val="tx1"/>
                </a:solidFill>
                <a:latin typeface="Meiryo" panose="020B0604030504040204" pitchFamily="34" charset="-128"/>
                <a:ea typeface="Meiryo" panose="020B0604030504040204" pitchFamily="34" charset="-128"/>
                <a:cs typeface="Rockwell" charset="0"/>
              </a:rPr>
              <a:t>科学者</a:t>
            </a:r>
            <a:r>
              <a:rPr lang="ja-JP" altLang="en-US" sz="2400" dirty="0" smtClean="0">
                <a:solidFill>
                  <a:schemeClr val="tx1"/>
                </a:solidFill>
                <a:latin typeface="Meiryo" panose="020B0604030504040204" pitchFamily="34" charset="-128"/>
                <a:ea typeface="Meiryo" panose="020B0604030504040204" pitchFamily="34" charset="-128"/>
                <a:cs typeface="Rockwell" charset="0"/>
              </a:rPr>
              <a:t>が問うもの</a:t>
            </a:r>
            <a:endParaRPr lang="en-US" sz="2400" dirty="0">
              <a:solidFill>
                <a:schemeClr val="tx1"/>
              </a:solidFill>
              <a:latin typeface="Meiryo" panose="020B0604030504040204" pitchFamily="34" charset="-128"/>
              <a:ea typeface="Meiryo" panose="020B0604030504040204" pitchFamily="34" charset="-128"/>
              <a:cs typeface="Rockwell" charset="0"/>
            </a:endParaRPr>
          </a:p>
          <a:p>
            <a:pPr lvl="1" eaLnBrk="1" fontAlgn="auto" hangingPunct="1">
              <a:spcAft>
                <a:spcPts val="0"/>
              </a:spcAft>
              <a:buClr>
                <a:schemeClr val="accent1">
                  <a:lumMod val="60000"/>
                  <a:lumOff val="40000"/>
                </a:schemeClr>
              </a:buClr>
              <a:buFont typeface="Arial" charset="0"/>
              <a:buChar char="•"/>
              <a:defRPr/>
            </a:pPr>
            <a:r>
              <a:rPr lang="ja-JP" altLang="en-US" sz="2400" dirty="0">
                <a:solidFill>
                  <a:schemeClr val="tx1"/>
                </a:solidFill>
                <a:latin typeface="Meiryo" panose="020B0604030504040204" pitchFamily="34" charset="-128"/>
                <a:ea typeface="Meiryo" panose="020B0604030504040204" pitchFamily="34" charset="-128"/>
                <a:cs typeface="Rockwell" charset="0"/>
              </a:rPr>
              <a:t>文脈</a:t>
            </a:r>
            <a:r>
              <a:rPr lang="ja-JP" altLang="en-US" sz="2400" dirty="0" smtClean="0">
                <a:solidFill>
                  <a:schemeClr val="tx1"/>
                </a:solidFill>
                <a:latin typeface="Meiryo" panose="020B0604030504040204" pitchFamily="34" charset="-128"/>
                <a:ea typeface="Meiryo" panose="020B0604030504040204" pitchFamily="34" charset="-128"/>
                <a:cs typeface="Rockwell" charset="0"/>
              </a:rPr>
              <a:t>を理解するうえで役立つもの</a:t>
            </a:r>
            <a:endParaRPr lang="en-US" sz="2400" dirty="0">
              <a:solidFill>
                <a:schemeClr val="tx1"/>
              </a:solidFill>
              <a:latin typeface="Meiryo" panose="020B0604030504040204" pitchFamily="34" charset="-128"/>
              <a:ea typeface="Meiryo" panose="020B0604030504040204" pitchFamily="34" charset="-128"/>
              <a:cs typeface="Rockwell" charset="0"/>
            </a:endParaRPr>
          </a:p>
          <a:p>
            <a:pPr lvl="1" eaLnBrk="1" fontAlgn="auto" hangingPunct="1">
              <a:spcAft>
                <a:spcPts val="0"/>
              </a:spcAft>
              <a:buClr>
                <a:schemeClr val="accent1">
                  <a:lumMod val="60000"/>
                  <a:lumOff val="40000"/>
                </a:schemeClr>
              </a:buClr>
              <a:buFont typeface="Arial" charset="0"/>
              <a:buChar char="•"/>
              <a:defRPr/>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データ分析を要するもの</a:t>
            </a:r>
            <a:endParaRPr lang="en-US" sz="2400" dirty="0">
              <a:solidFill>
                <a:schemeClr val="tx1"/>
              </a:solidFill>
              <a:latin typeface="Meiryo" panose="020B0604030504040204" pitchFamily="34" charset="-128"/>
              <a:ea typeface="Meiryo" panose="020B0604030504040204" pitchFamily="34" charset="-128"/>
              <a:cs typeface="Rockwell" charset="0"/>
            </a:endParaRPr>
          </a:p>
          <a:p>
            <a:pPr lvl="1">
              <a:buFont typeface="Arial" charset="0"/>
              <a:buChar char="•"/>
              <a:defRPr/>
            </a:pPr>
            <a:r>
              <a:rPr lang="ja-JP" altLang="en-US" sz="2400" dirty="0" smtClean="0">
                <a:solidFill>
                  <a:schemeClr val="tx1"/>
                </a:solidFill>
                <a:latin typeface="Meiryo" panose="020B0604030504040204" pitchFamily="34" charset="-128"/>
                <a:ea typeface="Meiryo" panose="020B0604030504040204" pitchFamily="34" charset="-128"/>
                <a:cs typeface="Rockwell" charset="0"/>
              </a:rPr>
              <a:t>グーグルで検索できないもので、答えるのが難しいもの</a:t>
            </a:r>
            <a:endParaRPr lang="en-US" sz="2400" dirty="0">
              <a:solidFill>
                <a:schemeClr val="tx1"/>
              </a:solidFill>
              <a:latin typeface="Meiryo" panose="020B0604030504040204" pitchFamily="34" charset="-128"/>
              <a:ea typeface="Meiryo" panose="020B0604030504040204" pitchFamily="34" charset="-128"/>
              <a:cs typeface="Rockwell" charset="0"/>
            </a:endParaRPr>
          </a:p>
          <a:p>
            <a:pPr lvl="1" eaLnBrk="1" fontAlgn="auto" hangingPunct="1">
              <a:spcAft>
                <a:spcPts val="0"/>
              </a:spcAft>
              <a:buClr>
                <a:schemeClr val="accent1">
                  <a:lumMod val="60000"/>
                  <a:lumOff val="40000"/>
                </a:schemeClr>
              </a:buClr>
              <a:buFont typeface="Arial" charset="0"/>
              <a:buChar char="•"/>
              <a:defRPr/>
            </a:pPr>
            <a:endParaRPr lang="en-US" sz="2400" dirty="0">
              <a:solidFill>
                <a:schemeClr val="tx1"/>
              </a:solidFill>
              <a:latin typeface="Meiryo" panose="020B0604030504040204" pitchFamily="34" charset="-128"/>
              <a:ea typeface="Meiryo" panose="020B0604030504040204" pitchFamily="34" charset="-128"/>
              <a:cs typeface="Rockwell" charset="0"/>
            </a:endParaRPr>
          </a:p>
        </p:txBody>
      </p:sp>
    </p:spTree>
    <p:extLst>
      <p:ext uri="{BB962C8B-B14F-4D97-AF65-F5344CB8AC3E}">
        <p14:creationId xmlns:p14="http://schemas.microsoft.com/office/powerpoint/2010/main" val="39618279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Meiryo" panose="020B0604030504040204" pitchFamily="34" charset="-128"/>
                <a:ea typeface="Meiryo" panose="020B0604030504040204" pitchFamily="34" charset="-128"/>
              </a:rPr>
              <a:t>優先順位付けの</a:t>
            </a:r>
            <a:r>
              <a:rPr lang="ja-JP" altLang="en-US" dirty="0" smtClean="0">
                <a:latin typeface="Meiryo" panose="020B0604030504040204" pitchFamily="34" charset="-128"/>
                <a:ea typeface="Meiryo" panose="020B0604030504040204" pitchFamily="34" charset="-128"/>
              </a:rPr>
              <a:t>指示を変える</a:t>
            </a:r>
            <a:endParaRPr lang="en-US" dirty="0">
              <a:latin typeface="Meiryo" panose="020B0604030504040204" pitchFamily="34" charset="-128"/>
              <a:ea typeface="Meiryo" panose="020B0604030504040204" pitchFamily="34" charset="-128"/>
            </a:endParaRPr>
          </a:p>
        </p:txBody>
      </p:sp>
      <p:sp>
        <p:nvSpPr>
          <p:cNvPr id="3" name="Content Placeholder 2"/>
          <p:cNvSpPr>
            <a:spLocks noGrp="1"/>
          </p:cNvSpPr>
          <p:nvPr>
            <p:ph idx="1"/>
          </p:nvPr>
        </p:nvSpPr>
        <p:spPr/>
        <p:txBody>
          <a:bodyPr>
            <a:normAutofit/>
          </a:bodyPr>
          <a:lstStyle/>
          <a:p>
            <a:pPr marL="0" lvl="0" indent="0">
              <a:spcBef>
                <a:spcPts val="0"/>
              </a:spcBef>
              <a:buClrTx/>
              <a:buSzTx/>
              <a:buNone/>
            </a:pPr>
            <a:r>
              <a:rPr lang="en-US" sz="2800" dirty="0">
                <a:solidFill>
                  <a:schemeClr val="tx1"/>
                </a:solidFill>
              </a:rPr>
              <a:t>“History, despite its wrenching pain, cannot be unlived, but if faced with courage, need not be lived again.”</a:t>
            </a:r>
          </a:p>
          <a:p>
            <a:pPr marL="0" lvl="0" indent="0">
              <a:spcBef>
                <a:spcPts val="0"/>
              </a:spcBef>
              <a:buClrTx/>
              <a:buSzTx/>
              <a:buNone/>
            </a:pPr>
            <a:r>
              <a:rPr lang="en-US" sz="2800" dirty="0">
                <a:solidFill>
                  <a:schemeClr val="tx1"/>
                </a:solidFill>
              </a:rPr>
              <a:t>				 </a:t>
            </a:r>
            <a:r>
              <a:rPr lang="mr-IN" sz="2800" dirty="0">
                <a:solidFill>
                  <a:schemeClr val="tx1"/>
                </a:solidFill>
              </a:rPr>
              <a:t>–</a:t>
            </a:r>
            <a:r>
              <a:rPr lang="en-US" sz="2800" dirty="0">
                <a:solidFill>
                  <a:schemeClr val="tx1"/>
                </a:solidFill>
              </a:rPr>
              <a:t> Maya Angelou</a:t>
            </a:r>
          </a:p>
        </p:txBody>
      </p:sp>
      <p:sp>
        <p:nvSpPr>
          <p:cNvPr id="4" name="Oval 3"/>
          <p:cNvSpPr/>
          <p:nvPr/>
        </p:nvSpPr>
        <p:spPr>
          <a:xfrm>
            <a:off x="4276630" y="3094892"/>
            <a:ext cx="2897944" cy="1139483"/>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p:cNvSpPr/>
          <p:nvPr/>
        </p:nvSpPr>
        <p:spPr>
          <a:xfrm>
            <a:off x="618978" y="5422778"/>
            <a:ext cx="759656" cy="703385"/>
          </a:xfrm>
          <a:prstGeom prst="star5">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6" name="TextBox 5"/>
          <p:cNvSpPr txBox="1"/>
          <p:nvPr/>
        </p:nvSpPr>
        <p:spPr>
          <a:xfrm>
            <a:off x="1499138" y="5460608"/>
            <a:ext cx="7461981" cy="1200329"/>
          </a:xfrm>
          <a:prstGeom prst="rect">
            <a:avLst/>
          </a:prstGeom>
          <a:noFill/>
        </p:spPr>
        <p:txBody>
          <a:bodyPr wrap="square" rtlCol="0">
            <a:spAutoFit/>
          </a:bodyPr>
          <a:lstStyle/>
          <a:p>
            <a:r>
              <a:rPr lang="ja-JP" altLang="en-US" u="sng" dirty="0" smtClean="0">
                <a:latin typeface="Meiryo" panose="020B0604030504040204" pitchFamily="34" charset="-128"/>
                <a:ea typeface="Meiryo" panose="020B0604030504040204" pitchFamily="34" charset="-128"/>
              </a:rPr>
              <a:t>トラブルシューティング</a:t>
            </a:r>
            <a:r>
              <a:rPr lang="en-US" u="sng" dirty="0" smtClean="0">
                <a:latin typeface="Meiryo" panose="020B0604030504040204" pitchFamily="34" charset="-128"/>
                <a:ea typeface="Meiryo" panose="020B0604030504040204" pitchFamily="34" charset="-128"/>
              </a:rPr>
              <a:t>: </a:t>
            </a:r>
            <a:endParaRPr lang="en-US" u="sng" dirty="0">
              <a:latin typeface="Meiryo" panose="020B0604030504040204" pitchFamily="34" charset="-128"/>
              <a:ea typeface="Meiryo" panose="020B0604030504040204" pitchFamily="34" charset="-128"/>
            </a:endParaRPr>
          </a:p>
          <a:p>
            <a:pPr marL="285750" indent="-285750">
              <a:buFont typeface="Arial" charset="0"/>
              <a:buChar char="•"/>
            </a:pPr>
            <a:r>
              <a:rPr lang="ja-JP" altLang="en-US" dirty="0" smtClean="0">
                <a:latin typeface="Meiryo" panose="020B0604030504040204" pitchFamily="34" charset="-128"/>
                <a:ea typeface="Meiryo" panose="020B0604030504040204" pitchFamily="34" charset="-128"/>
              </a:rPr>
              <a:t>「今から２分は引用文について問いをだしましょう」</a:t>
            </a:r>
            <a:endParaRPr lang="en-US" dirty="0">
              <a:latin typeface="Meiryo" panose="020B0604030504040204" pitchFamily="34" charset="-128"/>
              <a:ea typeface="Meiryo" panose="020B0604030504040204" pitchFamily="34" charset="-128"/>
            </a:endParaRPr>
          </a:p>
          <a:p>
            <a:pPr marL="285750" indent="-285750">
              <a:buFont typeface="Arial" charset="0"/>
              <a:buChar char="•"/>
            </a:pPr>
            <a:r>
              <a:rPr lang="ja-JP" altLang="en-US" dirty="0" smtClean="0">
                <a:latin typeface="Meiryo" panose="020B0604030504040204" pitchFamily="34" charset="-128"/>
                <a:ea typeface="Meiryo" panose="020B0604030504040204" pitchFamily="34" charset="-128"/>
              </a:rPr>
              <a:t>優先順位付けの指示を変える</a:t>
            </a:r>
            <a:endParaRPr lang="en-US" dirty="0">
              <a:latin typeface="Meiryo" panose="020B0604030504040204" pitchFamily="34" charset="-128"/>
              <a:ea typeface="Meiryo" panose="020B0604030504040204" pitchFamily="34" charset="-128"/>
            </a:endParaRPr>
          </a:p>
          <a:p>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594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altLang="ja-JP" sz="4400" b="1" dirty="0" smtClean="0">
                <a:latin typeface="Meiryo" panose="020B0604030504040204" pitchFamily="34" charset="-128"/>
                <a:ea typeface="Meiryo" panose="020B0604030504040204" pitchFamily="34" charset="-128"/>
              </a:rPr>
              <a:t>Ⅲ. QFT</a:t>
            </a:r>
            <a:r>
              <a:rPr lang="ja-JP" altLang="en-US" sz="4400" b="1" dirty="0" smtClean="0">
                <a:latin typeface="Meiryo" panose="020B0604030504040204" pitchFamily="34" charset="-128"/>
                <a:ea typeface="Meiryo" panose="020B0604030504040204" pitchFamily="34" charset="-128"/>
              </a:rPr>
              <a:t>を実践する</a:t>
            </a:r>
            <a:endParaRPr lang="en-US" sz="4400" b="1" dirty="0">
              <a:latin typeface="Meiryo" panose="020B0604030504040204" pitchFamily="34" charset="-128"/>
              <a:ea typeface="Meiryo" panose="020B0604030504040204" pitchFamily="34" charset="-128"/>
            </a:endParaRPr>
          </a:p>
        </p:txBody>
      </p:sp>
      <p:sp>
        <p:nvSpPr>
          <p:cNvPr id="137219" name="Content Placeholder 2"/>
          <p:cNvSpPr>
            <a:spLocks noGrp="1"/>
          </p:cNvSpPr>
          <p:nvPr>
            <p:ph idx="1"/>
          </p:nvPr>
        </p:nvSpPr>
        <p:spPr>
          <a:xfrm>
            <a:off x="498475" y="1736972"/>
            <a:ext cx="7556500" cy="4329113"/>
          </a:xfrm>
        </p:spPr>
        <p:txBody>
          <a:bodyPr>
            <a:normAutofit/>
          </a:bodyPr>
          <a:lstStyle/>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ファシリテーション</a:t>
            </a:r>
            <a:endParaRPr lang="en-US" altLang="ja-JP"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目的を決める</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en-US" sz="3600" dirty="0" err="1" smtClean="0">
                <a:solidFill>
                  <a:srgbClr val="000000"/>
                </a:solidFill>
                <a:latin typeface="Meiryo" panose="020B0604030504040204" pitchFamily="34" charset="-128"/>
                <a:ea typeface="Meiryo" panose="020B0604030504040204" pitchFamily="34" charset="-128"/>
              </a:rPr>
              <a:t>Qfocus</a:t>
            </a:r>
            <a:r>
              <a:rPr lang="ja-JP" altLang="en-US" sz="3600" dirty="0">
                <a:solidFill>
                  <a:srgbClr val="000000"/>
                </a:solidFill>
                <a:latin typeface="Meiryo" panose="020B0604030504040204" pitchFamily="34" charset="-128"/>
                <a:ea typeface="Meiryo" panose="020B0604030504040204" pitchFamily="34" charset="-128"/>
              </a:rPr>
              <a:t>の</a:t>
            </a:r>
            <a:r>
              <a:rPr lang="ja-JP" altLang="en-US" sz="3600" dirty="0" smtClean="0">
                <a:solidFill>
                  <a:srgbClr val="000000"/>
                </a:solidFill>
                <a:latin typeface="Meiryo" panose="020B0604030504040204" pitchFamily="34" charset="-128"/>
                <a:ea typeface="Meiryo" panose="020B0604030504040204" pitchFamily="34" charset="-128"/>
              </a:rPr>
              <a:t>デザイン</a:t>
            </a:r>
            <a:endParaRPr lang="en-US" sz="3600"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b="1" dirty="0" smtClean="0">
                <a:solidFill>
                  <a:srgbClr val="000000"/>
                </a:solidFill>
                <a:latin typeface="Meiryo" panose="020B0604030504040204" pitchFamily="34" charset="-128"/>
                <a:ea typeface="Meiryo" panose="020B0604030504040204" pitchFamily="34" charset="-128"/>
              </a:rPr>
              <a:t>優先順位づけの指示</a:t>
            </a:r>
            <a:endParaRPr lang="en-US" sz="3600" b="1" dirty="0">
              <a:solidFill>
                <a:srgbClr val="000000"/>
              </a:solidFill>
              <a:latin typeface="Meiryo" panose="020B0604030504040204" pitchFamily="34" charset="-128"/>
              <a:ea typeface="Meiryo" panose="020B0604030504040204" pitchFamily="34" charset="-128"/>
            </a:endParaRPr>
          </a:p>
          <a:p>
            <a:pPr marL="742950" indent="-742950" eaLnBrk="1" hangingPunct="1">
              <a:buFont typeface="Rockwell" charset="0"/>
              <a:buAutoNum type="arabicPeriod"/>
            </a:pPr>
            <a:r>
              <a:rPr lang="ja-JP" altLang="en-US" sz="3600" dirty="0" smtClean="0">
                <a:solidFill>
                  <a:srgbClr val="000000"/>
                </a:solidFill>
                <a:latin typeface="Meiryo" panose="020B0604030504040204" pitchFamily="34" charset="-128"/>
                <a:ea typeface="Meiryo" panose="020B0604030504040204" pitchFamily="34" charset="-128"/>
              </a:rPr>
              <a:t>振り返りの問い</a:t>
            </a:r>
            <a:endParaRPr lang="en-US" sz="3600" dirty="0">
              <a:solidFill>
                <a:srgbClr val="000000"/>
              </a:solidFill>
              <a:latin typeface="Meiryo" panose="020B0604030504040204" pitchFamily="34" charset="-128"/>
              <a:ea typeface="Meiryo" panose="020B0604030504040204" pitchFamily="34" charset="-128"/>
            </a:endParaRPr>
          </a:p>
        </p:txBody>
      </p:sp>
      <p:sp>
        <p:nvSpPr>
          <p:cNvPr id="2" name="Rectangle 1">
            <a:extLst>
              <a:ext uri="{FF2B5EF4-FFF2-40B4-BE49-F238E27FC236}">
                <a16:creationId xmlns:a16="http://schemas.microsoft.com/office/drawing/2014/main" id="{6843FAB7-9057-B149-ADC1-B8756009109A}"/>
              </a:ext>
            </a:extLst>
          </p:cNvPr>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02452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98475" y="7938"/>
            <a:ext cx="7556500" cy="704850"/>
          </a:xfrm>
        </p:spPr>
        <p:txBody>
          <a:bodyPr/>
          <a:lstStyle/>
          <a:p>
            <a:pPr eaLnBrk="1" hangingPunct="1"/>
            <a:r>
              <a:rPr lang="ja-JP" altLang="en-US" dirty="0" smtClean="0">
                <a:latin typeface="Rockwell" charset="0"/>
                <a:ea typeface="MS PGothic" charset="0"/>
              </a:rPr>
              <a:t>振り返りのための問いの例</a:t>
            </a:r>
            <a:endParaRPr lang="en-US" dirty="0">
              <a:latin typeface="Rockwell" charset="0"/>
              <a:ea typeface="MS PGothic" charset="0"/>
            </a:endParaRPr>
          </a:p>
        </p:txBody>
      </p:sp>
      <p:sp>
        <p:nvSpPr>
          <p:cNvPr id="178178" name="Content Placeholder 2"/>
          <p:cNvSpPr>
            <a:spLocks noGrp="1"/>
          </p:cNvSpPr>
          <p:nvPr>
            <p:ph sz="half" idx="2"/>
          </p:nvPr>
        </p:nvSpPr>
        <p:spPr>
          <a:xfrm>
            <a:off x="123825" y="1739011"/>
            <a:ext cx="4273551" cy="5257800"/>
          </a:xfrm>
        </p:spPr>
        <p:txBody>
          <a:bodyPr rtlCol="0">
            <a:noAutofit/>
          </a:bodyPr>
          <a:lstStyle/>
          <a:p>
            <a:pPr eaLnBrk="1" fontAlgn="auto" hangingPunct="1">
              <a:spcAft>
                <a:spcPts val="0"/>
              </a:spcAft>
              <a:buFont typeface="Wingdings" panose="05000000000000000000" pitchFamily="2" charset="2"/>
              <a:buChar char="n"/>
              <a:defRPr/>
            </a:pPr>
            <a:r>
              <a:rPr lang="ja-JP" altLang="en-US" sz="2000" dirty="0" smtClean="0">
                <a:solidFill>
                  <a:srgbClr val="000000"/>
                </a:solidFill>
                <a:latin typeface="Meiryo" panose="020B0604030504040204" pitchFamily="34" charset="-128"/>
                <a:ea typeface="Meiryo" panose="020B0604030504040204" pitchFamily="34" charset="-128"/>
                <a:cs typeface="Gill Sans"/>
              </a:rPr>
              <a:t>問いをたてる（質問をする）ことについてどんなことを学びましたか？</a:t>
            </a:r>
            <a:endParaRPr lang="en-US" sz="2000" dirty="0">
              <a:solidFill>
                <a:srgbClr val="000000"/>
              </a:solidFill>
              <a:latin typeface="Meiryo" panose="020B0604030504040204" pitchFamily="34" charset="-128"/>
              <a:ea typeface="Meiryo" panose="020B0604030504040204" pitchFamily="34" charset="-128"/>
              <a:cs typeface="Gill Sans"/>
            </a:endParaRPr>
          </a:p>
          <a:p>
            <a:pPr eaLnBrk="1" fontAlgn="auto" hangingPunct="1">
              <a:spcAft>
                <a:spcPts val="0"/>
              </a:spcAft>
              <a:buFont typeface="Wingdings" panose="05000000000000000000" pitchFamily="2" charset="2"/>
              <a:buChar char="n"/>
              <a:defRPr/>
            </a:pPr>
            <a:r>
              <a:rPr lang="ja-JP" altLang="en-US" sz="2000" dirty="0" smtClean="0">
                <a:solidFill>
                  <a:srgbClr val="000000"/>
                </a:solidFill>
                <a:latin typeface="Meiryo" panose="020B0604030504040204" pitchFamily="34" charset="-128"/>
                <a:ea typeface="Meiryo" panose="020B0604030504040204" pitchFamily="34" charset="-128"/>
                <a:cs typeface="Gill Sans"/>
              </a:rPr>
              <a:t>どのように学びましたか</a:t>
            </a:r>
            <a:r>
              <a:rPr lang="en-US" sz="2000" dirty="0" smtClean="0">
                <a:solidFill>
                  <a:srgbClr val="000000"/>
                </a:solidFill>
                <a:latin typeface="Meiryo" panose="020B0604030504040204" pitchFamily="34" charset="-128"/>
                <a:ea typeface="Meiryo" panose="020B0604030504040204" pitchFamily="34" charset="-128"/>
                <a:cs typeface="Gill Sans"/>
              </a:rPr>
              <a:t>?</a:t>
            </a:r>
            <a:endParaRPr lang="en-US" sz="2000" dirty="0">
              <a:solidFill>
                <a:srgbClr val="000000"/>
              </a:solidFill>
              <a:latin typeface="Meiryo" panose="020B0604030504040204" pitchFamily="34" charset="-128"/>
              <a:ea typeface="Meiryo" panose="020B0604030504040204" pitchFamily="34" charset="-128"/>
              <a:cs typeface="Gill Sans"/>
            </a:endParaRPr>
          </a:p>
          <a:p>
            <a:pPr eaLnBrk="1" fontAlgn="auto" hangingPunct="1">
              <a:spcAft>
                <a:spcPts val="0"/>
              </a:spcAft>
              <a:buFont typeface="Wingdings" panose="05000000000000000000" pitchFamily="2" charset="2"/>
              <a:buChar char="n"/>
              <a:defRPr/>
            </a:pPr>
            <a:r>
              <a:rPr lang="ja-JP" altLang="en-US" sz="2000" dirty="0" smtClean="0">
                <a:solidFill>
                  <a:srgbClr val="000000"/>
                </a:solidFill>
                <a:latin typeface="Meiryo" panose="020B0604030504040204" pitchFamily="34" charset="-128"/>
                <a:ea typeface="Meiryo" panose="020B0604030504040204" pitchFamily="34" charset="-128"/>
                <a:cs typeface="Gill Sans"/>
              </a:rPr>
              <a:t>問いをたてることについて新たにどのようなことがわかりましたか</a:t>
            </a:r>
            <a:r>
              <a:rPr lang="en-US" sz="2000" dirty="0" smtClean="0">
                <a:solidFill>
                  <a:srgbClr val="000000"/>
                </a:solidFill>
                <a:latin typeface="Meiryo" panose="020B0604030504040204" pitchFamily="34" charset="-128"/>
                <a:ea typeface="Meiryo" panose="020B0604030504040204" pitchFamily="34" charset="-128"/>
                <a:cs typeface="Gill Sans"/>
              </a:rPr>
              <a:t>?</a:t>
            </a:r>
            <a:endParaRPr lang="en-US" sz="2000" dirty="0">
              <a:solidFill>
                <a:srgbClr val="000000"/>
              </a:solidFill>
              <a:latin typeface="Meiryo" panose="020B0604030504040204" pitchFamily="34" charset="-128"/>
              <a:ea typeface="Meiryo" panose="020B0604030504040204" pitchFamily="34" charset="-128"/>
              <a:cs typeface="Gill Sans"/>
            </a:endParaRPr>
          </a:p>
          <a:p>
            <a:pPr eaLnBrk="1" fontAlgn="auto" hangingPunct="1">
              <a:spcAft>
                <a:spcPts val="0"/>
              </a:spcAft>
              <a:buFont typeface="Wingdings" panose="05000000000000000000" pitchFamily="2" charset="2"/>
              <a:buChar char="n"/>
              <a:defRPr/>
            </a:pPr>
            <a:r>
              <a:rPr lang="ja-JP" altLang="en-US" sz="2000" dirty="0" smtClean="0">
                <a:solidFill>
                  <a:srgbClr val="000000"/>
                </a:solidFill>
                <a:latin typeface="Meiryo" panose="020B0604030504040204" pitchFamily="34" charset="-128"/>
                <a:ea typeface="Meiryo" panose="020B0604030504040204" pitchFamily="34" charset="-128"/>
                <a:cs typeface="Gill Sans"/>
              </a:rPr>
              <a:t>問いをたてることは今後どのように役立つでしょうか</a:t>
            </a:r>
            <a:r>
              <a:rPr lang="en-US" sz="2000" dirty="0" smtClean="0">
                <a:solidFill>
                  <a:srgbClr val="000000"/>
                </a:solidFill>
                <a:latin typeface="Meiryo" panose="020B0604030504040204" pitchFamily="34" charset="-128"/>
                <a:ea typeface="Meiryo" panose="020B0604030504040204" pitchFamily="34" charset="-128"/>
                <a:cs typeface="Gill Sans"/>
              </a:rPr>
              <a:t>?</a:t>
            </a:r>
            <a:endParaRPr lang="en-US" sz="2000" dirty="0">
              <a:solidFill>
                <a:srgbClr val="000000"/>
              </a:solidFill>
              <a:latin typeface="Meiryo" panose="020B0604030504040204" pitchFamily="34" charset="-128"/>
              <a:ea typeface="Meiryo" panose="020B0604030504040204" pitchFamily="34" charset="-128"/>
              <a:cs typeface="Gill Sans"/>
            </a:endParaRPr>
          </a:p>
          <a:p>
            <a:pPr eaLnBrk="1" fontAlgn="auto" hangingPunct="1">
              <a:spcAft>
                <a:spcPts val="0"/>
              </a:spcAft>
              <a:buFont typeface="Wingdings" panose="05000000000000000000" pitchFamily="2" charset="2"/>
              <a:buChar char="n"/>
              <a:defRPr/>
            </a:pPr>
            <a:r>
              <a:rPr lang="ja-JP" altLang="en-US" sz="2000" dirty="0" smtClean="0">
                <a:solidFill>
                  <a:srgbClr val="000000"/>
                </a:solidFill>
                <a:latin typeface="Meiryo" panose="020B0604030504040204" pitchFamily="34" charset="-128"/>
                <a:ea typeface="Meiryo" panose="020B0604030504040204" pitchFamily="34" charset="-128"/>
                <a:cs typeface="Gill Sans"/>
              </a:rPr>
              <a:t>問いをたてることについてどう感じますか</a:t>
            </a:r>
            <a:r>
              <a:rPr lang="en-US" sz="2000" dirty="0" smtClean="0">
                <a:solidFill>
                  <a:srgbClr val="000000"/>
                </a:solidFill>
                <a:latin typeface="Meiryo" panose="020B0604030504040204" pitchFamily="34" charset="-128"/>
                <a:ea typeface="Meiryo" panose="020B0604030504040204" pitchFamily="34" charset="-128"/>
                <a:cs typeface="Gill Sans"/>
              </a:rPr>
              <a:t>?</a:t>
            </a:r>
            <a:endParaRPr lang="en-US" sz="2000" dirty="0">
              <a:solidFill>
                <a:srgbClr val="000000"/>
              </a:solidFill>
              <a:latin typeface="Meiryo" panose="020B0604030504040204" pitchFamily="34" charset="-128"/>
              <a:ea typeface="Meiryo" panose="020B0604030504040204" pitchFamily="34" charset="-128"/>
              <a:cs typeface="Gill Sans"/>
            </a:endParaRPr>
          </a:p>
        </p:txBody>
      </p:sp>
      <p:sp>
        <p:nvSpPr>
          <p:cNvPr id="4" name="Content Placeholder 3"/>
          <p:cNvSpPr>
            <a:spLocks noGrp="1"/>
          </p:cNvSpPr>
          <p:nvPr>
            <p:ph sz="quarter" idx="4"/>
          </p:nvPr>
        </p:nvSpPr>
        <p:spPr>
          <a:xfrm>
            <a:off x="4477843" y="1609077"/>
            <a:ext cx="3821208" cy="4789488"/>
          </a:xfrm>
        </p:spPr>
        <p:txBody>
          <a:bodyPr>
            <a:normAutofit/>
          </a:bodyPr>
          <a:lstStyle/>
          <a:p>
            <a:pPr>
              <a:defRPr/>
            </a:pPr>
            <a:r>
              <a:rPr lang="en-US" sz="2000" dirty="0">
                <a:solidFill>
                  <a:srgbClr val="000000"/>
                </a:solidFill>
                <a:latin typeface="Meiryo" panose="020B0604030504040204" pitchFamily="34" charset="-128"/>
                <a:ea typeface="Meiryo" panose="020B0604030504040204" pitchFamily="34" charset="-128"/>
                <a:cs typeface="Gill Sans"/>
              </a:rPr>
              <a:t>(</a:t>
            </a:r>
            <a:r>
              <a:rPr lang="ja-JP" altLang="en-US" sz="2000" dirty="0">
                <a:solidFill>
                  <a:srgbClr val="000000"/>
                </a:solidFill>
                <a:latin typeface="Meiryo" panose="020B0604030504040204" pitchFamily="34" charset="-128"/>
                <a:ea typeface="Meiryo" panose="020B0604030504040204" pitchFamily="34" charset="-128"/>
                <a:cs typeface="Gill Sans"/>
              </a:rPr>
              <a:t>内容について</a:t>
            </a:r>
            <a:r>
              <a:rPr lang="en-US" sz="2000" dirty="0">
                <a:solidFill>
                  <a:srgbClr val="000000"/>
                </a:solidFill>
                <a:latin typeface="Meiryo" panose="020B0604030504040204" pitchFamily="34" charset="-128"/>
                <a:ea typeface="Meiryo" panose="020B0604030504040204" pitchFamily="34" charset="-128"/>
                <a:cs typeface="Gill Sans"/>
              </a:rPr>
              <a:t>)</a:t>
            </a:r>
            <a:r>
              <a:rPr lang="ja-JP" altLang="en-US" sz="2000" dirty="0">
                <a:solidFill>
                  <a:srgbClr val="000000"/>
                </a:solidFill>
                <a:latin typeface="Meiryo" panose="020B0604030504040204" pitchFamily="34" charset="-128"/>
                <a:ea typeface="Meiryo" panose="020B0604030504040204" pitchFamily="34" charset="-128"/>
                <a:cs typeface="Gill Sans"/>
              </a:rPr>
              <a:t>どんなことを学びましたか</a:t>
            </a:r>
            <a:r>
              <a:rPr lang="en-US" sz="2000" dirty="0">
                <a:solidFill>
                  <a:srgbClr val="000000"/>
                </a:solidFill>
                <a:latin typeface="Meiryo" panose="020B0604030504040204" pitchFamily="34" charset="-128"/>
                <a:ea typeface="Meiryo" panose="020B0604030504040204" pitchFamily="34" charset="-128"/>
                <a:cs typeface="Gill Sans"/>
              </a:rPr>
              <a:t>?</a:t>
            </a:r>
          </a:p>
          <a:p>
            <a:pPr>
              <a:defRPr/>
            </a:pPr>
            <a:r>
              <a:rPr lang="en-US" altLang="ja-JP" sz="2000" dirty="0">
                <a:solidFill>
                  <a:srgbClr val="000000"/>
                </a:solidFill>
                <a:latin typeface="Meiryo" panose="020B0604030504040204" pitchFamily="34" charset="-128"/>
                <a:ea typeface="Meiryo" panose="020B0604030504040204" pitchFamily="34" charset="-128"/>
                <a:cs typeface="Gill Sans"/>
              </a:rPr>
              <a:t>…</a:t>
            </a:r>
            <a:r>
              <a:rPr lang="ja-JP" altLang="en-US" sz="2000" dirty="0">
                <a:solidFill>
                  <a:srgbClr val="000000"/>
                </a:solidFill>
                <a:latin typeface="Meiryo" panose="020B0604030504040204" pitchFamily="34" charset="-128"/>
                <a:ea typeface="Meiryo" panose="020B0604030504040204" pitchFamily="34" charset="-128"/>
                <a:cs typeface="Gill Sans"/>
              </a:rPr>
              <a:t>について考えるうえで</a:t>
            </a:r>
            <a:r>
              <a:rPr lang="en-US" altLang="ja-JP" sz="2000" dirty="0">
                <a:solidFill>
                  <a:srgbClr val="000000"/>
                </a:solidFill>
                <a:latin typeface="Meiryo" panose="020B0604030504040204" pitchFamily="34" charset="-128"/>
                <a:ea typeface="Meiryo" panose="020B0604030504040204" pitchFamily="34" charset="-128"/>
                <a:cs typeface="Gill Sans"/>
              </a:rPr>
              <a:t>QFT</a:t>
            </a:r>
            <a:r>
              <a:rPr lang="ja-JP" altLang="en-US" sz="2000" dirty="0">
                <a:solidFill>
                  <a:srgbClr val="000000"/>
                </a:solidFill>
                <a:latin typeface="Meiryo" panose="020B0604030504040204" pitchFamily="34" charset="-128"/>
                <a:ea typeface="Meiryo" panose="020B0604030504040204" pitchFamily="34" charset="-128"/>
                <a:cs typeface="Gill Sans"/>
              </a:rPr>
              <a:t>はどのように役立ちましたか？</a:t>
            </a:r>
            <a:endParaRPr lang="en-US" sz="2000" dirty="0">
              <a:solidFill>
                <a:srgbClr val="000000"/>
              </a:solidFill>
              <a:latin typeface="Meiryo" panose="020B0604030504040204" pitchFamily="34" charset="-128"/>
              <a:ea typeface="Meiryo" panose="020B0604030504040204" pitchFamily="34" charset="-128"/>
              <a:cs typeface="Gill Sans"/>
            </a:endParaRPr>
          </a:p>
          <a:p>
            <a:pPr marL="228600" lvl="1">
              <a:spcBef>
                <a:spcPts val="2000"/>
              </a:spcBef>
              <a:buClr>
                <a:schemeClr val="accent1"/>
              </a:buClr>
              <a:defRPr/>
            </a:pPr>
            <a:r>
              <a:rPr lang="ja-JP" altLang="en-US" sz="2000" dirty="0">
                <a:solidFill>
                  <a:srgbClr val="000000"/>
                </a:solidFill>
                <a:latin typeface="Meiryo" panose="020B0604030504040204" pitchFamily="34" charset="-128"/>
                <a:ea typeface="Meiryo" panose="020B0604030504040204" pitchFamily="34" charset="-128"/>
                <a:cs typeface="Gill Sans"/>
              </a:rPr>
              <a:t>鍵となるコンセプト</a:t>
            </a:r>
            <a:endParaRPr lang="en-US" sz="2000" dirty="0">
              <a:solidFill>
                <a:srgbClr val="000000"/>
              </a:solidFill>
              <a:latin typeface="Meiryo" panose="020B0604030504040204" pitchFamily="34" charset="-128"/>
              <a:ea typeface="Meiryo" panose="020B0604030504040204" pitchFamily="34" charset="-128"/>
              <a:cs typeface="Gill Sans"/>
            </a:endParaRPr>
          </a:p>
          <a:p>
            <a:pPr marL="228600" lvl="1">
              <a:spcBef>
                <a:spcPts val="2000"/>
              </a:spcBef>
              <a:buClr>
                <a:schemeClr val="accent1"/>
              </a:buClr>
              <a:defRPr/>
            </a:pPr>
            <a:r>
              <a:rPr lang="ja-JP" altLang="en-US" sz="2000" dirty="0">
                <a:solidFill>
                  <a:srgbClr val="000000"/>
                </a:solidFill>
                <a:latin typeface="Meiryo" panose="020B0604030504040204" pitchFamily="34" charset="-128"/>
                <a:ea typeface="Meiryo" panose="020B0604030504040204" pitchFamily="34" charset="-128"/>
                <a:cs typeface="Gill Sans"/>
              </a:rPr>
              <a:t>特定の課題</a:t>
            </a:r>
            <a:endParaRPr lang="en-US" sz="2000" dirty="0">
              <a:solidFill>
                <a:srgbClr val="000000"/>
              </a:solidFill>
              <a:latin typeface="Meiryo" panose="020B0604030504040204" pitchFamily="34" charset="-128"/>
              <a:ea typeface="Meiryo" panose="020B0604030504040204" pitchFamily="34" charset="-128"/>
              <a:cs typeface="Gill Sans"/>
            </a:endParaRPr>
          </a:p>
          <a:p>
            <a:pPr marL="228600" lvl="1">
              <a:spcBef>
                <a:spcPts val="2000"/>
              </a:spcBef>
              <a:buClr>
                <a:schemeClr val="accent1"/>
              </a:buClr>
              <a:defRPr/>
            </a:pPr>
            <a:r>
              <a:rPr lang="ja-JP" altLang="en-US" sz="2000" dirty="0" err="1">
                <a:solidFill>
                  <a:srgbClr val="000000"/>
                </a:solidFill>
                <a:latin typeface="Meiryo" panose="020B0604030504040204" pitchFamily="34" charset="-128"/>
                <a:ea typeface="Meiryo" panose="020B0604030504040204" pitchFamily="34" charset="-128"/>
                <a:cs typeface="Gill Sans"/>
              </a:rPr>
              <a:t>分野ををまたがる</a:t>
            </a:r>
            <a:r>
              <a:rPr lang="ja-JP" altLang="en-US" sz="2000" dirty="0">
                <a:solidFill>
                  <a:srgbClr val="000000"/>
                </a:solidFill>
                <a:latin typeface="Meiryo" panose="020B0604030504040204" pitchFamily="34" charset="-128"/>
                <a:ea typeface="Meiryo" panose="020B0604030504040204" pitchFamily="34" charset="-128"/>
                <a:cs typeface="Gill Sans"/>
              </a:rPr>
              <a:t>トピック</a:t>
            </a:r>
            <a:endParaRPr lang="en-US" altLang="ja-JP" sz="2000" dirty="0">
              <a:solidFill>
                <a:srgbClr val="000000"/>
              </a:solidFill>
              <a:latin typeface="Meiryo" panose="020B0604030504040204" pitchFamily="34" charset="-128"/>
              <a:ea typeface="Meiryo" panose="020B0604030504040204" pitchFamily="34" charset="-128"/>
              <a:cs typeface="Gill Sans"/>
            </a:endParaRPr>
          </a:p>
          <a:p>
            <a:pPr marL="228600" lvl="1">
              <a:spcBef>
                <a:spcPts val="2000"/>
              </a:spcBef>
              <a:buClr>
                <a:schemeClr val="accent1"/>
              </a:buClr>
              <a:defRPr/>
            </a:pPr>
            <a:r>
              <a:rPr lang="ja-JP" altLang="en-US" sz="2000" dirty="0">
                <a:solidFill>
                  <a:srgbClr val="000000"/>
                </a:solidFill>
                <a:latin typeface="Meiryo" panose="020B0604030504040204" pitchFamily="34" charset="-128"/>
                <a:ea typeface="Meiryo" panose="020B0604030504040204" pitchFamily="34" charset="-128"/>
                <a:cs typeface="Gill Sans"/>
              </a:rPr>
              <a:t>単元のテーマ</a:t>
            </a:r>
            <a:endParaRPr lang="en-US" sz="2000" dirty="0">
              <a:solidFill>
                <a:srgbClr val="000000"/>
              </a:solidFill>
              <a:latin typeface="Meiryo" panose="020B0604030504040204" pitchFamily="34" charset="-128"/>
              <a:ea typeface="Meiryo" panose="020B0604030504040204" pitchFamily="34" charset="-128"/>
              <a:cs typeface="Gill Sans"/>
            </a:endParaRPr>
          </a:p>
          <a:p>
            <a:pPr marL="228600" lvl="1">
              <a:spcBef>
                <a:spcPts val="2000"/>
              </a:spcBef>
              <a:buClr>
                <a:schemeClr val="accent1"/>
              </a:buClr>
              <a:defRPr/>
            </a:pPr>
            <a:r>
              <a:rPr lang="ja-JP" altLang="en-US" sz="2000" dirty="0">
                <a:solidFill>
                  <a:srgbClr val="000000"/>
                </a:solidFill>
                <a:latin typeface="Meiryo" panose="020B0604030504040204" pitchFamily="34" charset="-128"/>
                <a:ea typeface="Meiryo" panose="020B0604030504040204" pitchFamily="34" charset="-128"/>
                <a:cs typeface="Gill Sans"/>
              </a:rPr>
              <a:t>読み終えた</a:t>
            </a:r>
            <a:r>
              <a:rPr lang="ja-JP" altLang="en-US" sz="2000" dirty="0" smtClean="0">
                <a:solidFill>
                  <a:srgbClr val="000000"/>
                </a:solidFill>
                <a:latin typeface="Meiryo" panose="020B0604030504040204" pitchFamily="34" charset="-128"/>
                <a:ea typeface="Meiryo" panose="020B0604030504040204" pitchFamily="34" charset="-128"/>
                <a:cs typeface="Gill Sans"/>
              </a:rPr>
              <a:t>文章</a:t>
            </a:r>
            <a:endParaRPr lang="en-US" sz="2000" dirty="0">
              <a:solidFill>
                <a:srgbClr val="000000"/>
              </a:solidFill>
              <a:latin typeface="Meiryo" panose="020B0604030504040204" pitchFamily="34" charset="-128"/>
              <a:ea typeface="Meiryo" panose="020B0604030504040204" pitchFamily="34" charset="-128"/>
              <a:cs typeface="Gill Sans"/>
            </a:endParaRPr>
          </a:p>
        </p:txBody>
      </p:sp>
      <p:sp>
        <p:nvSpPr>
          <p:cNvPr id="2" name="Text Placeholder 1"/>
          <p:cNvSpPr>
            <a:spLocks noGrp="1"/>
          </p:cNvSpPr>
          <p:nvPr>
            <p:ph type="body" idx="1"/>
          </p:nvPr>
        </p:nvSpPr>
        <p:spPr>
          <a:xfrm>
            <a:off x="279400" y="830263"/>
            <a:ext cx="3657600" cy="501650"/>
          </a:xfrm>
        </p:spPr>
        <p:txBody>
          <a:bodyPr rtlCol="0"/>
          <a:lstStyle/>
          <a:p>
            <a:pPr eaLnBrk="1" fontAlgn="auto" hangingPunct="1">
              <a:spcAft>
                <a:spcPts val="0"/>
              </a:spcAft>
              <a:buFont typeface="Wingdings" panose="05000000000000000000" pitchFamily="2" charset="2"/>
              <a:buNone/>
              <a:defRPr/>
            </a:pPr>
            <a:r>
              <a:rPr lang="en-US" sz="2400" dirty="0">
                <a:latin typeface="Meiryo" panose="020B0604030504040204" pitchFamily="34" charset="-128"/>
                <a:ea typeface="Meiryo" panose="020B0604030504040204" pitchFamily="34" charset="-128"/>
              </a:rPr>
              <a:t>QFT </a:t>
            </a:r>
            <a:r>
              <a:rPr lang="ja-JP" altLang="en-US" sz="2400" dirty="0" smtClean="0">
                <a:latin typeface="Meiryo" panose="020B0604030504040204" pitchFamily="34" charset="-128"/>
                <a:ea typeface="Meiryo" panose="020B0604030504040204" pitchFamily="34" charset="-128"/>
              </a:rPr>
              <a:t>プロセス</a:t>
            </a:r>
            <a:endParaRPr lang="en-US" sz="2400" dirty="0">
              <a:latin typeface="Meiryo" panose="020B0604030504040204" pitchFamily="34" charset="-128"/>
              <a:ea typeface="Meiryo" panose="020B0604030504040204" pitchFamily="34" charset="-128"/>
            </a:endParaRPr>
          </a:p>
        </p:txBody>
      </p:sp>
      <p:sp>
        <p:nvSpPr>
          <p:cNvPr id="3" name="Text Placeholder 2"/>
          <p:cNvSpPr>
            <a:spLocks noGrp="1"/>
          </p:cNvSpPr>
          <p:nvPr>
            <p:ph type="body" sz="quarter" idx="3"/>
          </p:nvPr>
        </p:nvSpPr>
        <p:spPr>
          <a:xfrm>
            <a:off x="4397375" y="809625"/>
            <a:ext cx="3657600" cy="527050"/>
          </a:xfrm>
          <a:solidFill>
            <a:schemeClr val="accent3"/>
          </a:solidFill>
        </p:spPr>
        <p:txBody>
          <a:bodyPr rtlCol="0"/>
          <a:lstStyle/>
          <a:p>
            <a:pPr eaLnBrk="1" fontAlgn="auto" hangingPunct="1">
              <a:spcAft>
                <a:spcPts val="0"/>
              </a:spcAft>
              <a:buFont typeface="Wingdings" panose="05000000000000000000" pitchFamily="2" charset="2"/>
              <a:buNone/>
              <a:defRPr/>
            </a:pPr>
            <a:r>
              <a:rPr lang="ja-JP" altLang="en-US" sz="2400" dirty="0" smtClean="0">
                <a:latin typeface="Meiryo" panose="020B0604030504040204" pitchFamily="34" charset="-128"/>
                <a:ea typeface="Meiryo" panose="020B0604030504040204" pitchFamily="34" charset="-128"/>
              </a:rPr>
              <a:t>内容</a:t>
            </a:r>
            <a:endParaRPr lang="en-US" sz="2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6720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900" decel="100000" fill="hold"/>
                                        <p:tgtEl>
                                          <p:spTgt spid="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8178">
                                            <p:txEl>
                                              <p:pRg st="0" end="0"/>
                                            </p:txEl>
                                          </p:spTgt>
                                        </p:tgtEl>
                                        <p:attrNameLst>
                                          <p:attrName>style.visibility</p:attrName>
                                        </p:attrNameLst>
                                      </p:cBhvr>
                                      <p:to>
                                        <p:strVal val="visible"/>
                                      </p:to>
                                    </p:set>
                                    <p:animEffect transition="in" filter="fade">
                                      <p:cBhvr>
                                        <p:cTn id="19" dur="1000"/>
                                        <p:tgtEl>
                                          <p:spTgt spid="178178">
                                            <p:txEl>
                                              <p:pRg st="0" end="0"/>
                                            </p:txEl>
                                          </p:spTgt>
                                        </p:tgtEl>
                                      </p:cBhvr>
                                    </p:animEffect>
                                    <p:anim calcmode="lin" valueType="num">
                                      <p:cBhvr>
                                        <p:cTn id="20" dur="1000" fill="hold"/>
                                        <p:tgtEl>
                                          <p:spTgt spid="178178">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78178">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8178">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78178">
                                            <p:txEl>
                                              <p:pRg st="1" end="1"/>
                                            </p:txEl>
                                          </p:spTgt>
                                        </p:tgtEl>
                                        <p:attrNameLst>
                                          <p:attrName>style.visibility</p:attrName>
                                        </p:attrNameLst>
                                      </p:cBhvr>
                                      <p:to>
                                        <p:strVal val="visible"/>
                                      </p:to>
                                    </p:set>
                                    <p:animEffect transition="in" filter="fade">
                                      <p:cBhvr>
                                        <p:cTn id="25" dur="1000"/>
                                        <p:tgtEl>
                                          <p:spTgt spid="178178">
                                            <p:txEl>
                                              <p:pRg st="1" end="1"/>
                                            </p:txEl>
                                          </p:spTgt>
                                        </p:tgtEl>
                                      </p:cBhvr>
                                    </p:animEffect>
                                    <p:anim calcmode="lin" valueType="num">
                                      <p:cBhvr>
                                        <p:cTn id="26" dur="10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78178">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8178">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78178">
                                            <p:txEl>
                                              <p:pRg st="2" end="2"/>
                                            </p:txEl>
                                          </p:spTgt>
                                        </p:tgtEl>
                                        <p:attrNameLst>
                                          <p:attrName>style.visibility</p:attrName>
                                        </p:attrNameLst>
                                      </p:cBhvr>
                                      <p:to>
                                        <p:strVal val="visible"/>
                                      </p:to>
                                    </p:set>
                                    <p:animEffect transition="in" filter="fade">
                                      <p:cBhvr>
                                        <p:cTn id="31" dur="1000"/>
                                        <p:tgtEl>
                                          <p:spTgt spid="178178">
                                            <p:txEl>
                                              <p:pRg st="2" end="2"/>
                                            </p:txEl>
                                          </p:spTgt>
                                        </p:tgtEl>
                                      </p:cBhvr>
                                    </p:animEffect>
                                    <p:anim calcmode="lin" valueType="num">
                                      <p:cBhvr>
                                        <p:cTn id="32" dur="10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78178">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8178">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78178">
                                            <p:txEl>
                                              <p:pRg st="3" end="3"/>
                                            </p:txEl>
                                          </p:spTgt>
                                        </p:tgtEl>
                                        <p:attrNameLst>
                                          <p:attrName>style.visibility</p:attrName>
                                        </p:attrNameLst>
                                      </p:cBhvr>
                                      <p:to>
                                        <p:strVal val="visible"/>
                                      </p:to>
                                    </p:set>
                                    <p:animEffect transition="in" filter="fade">
                                      <p:cBhvr>
                                        <p:cTn id="37" dur="1000"/>
                                        <p:tgtEl>
                                          <p:spTgt spid="178178">
                                            <p:txEl>
                                              <p:pRg st="3" end="3"/>
                                            </p:txEl>
                                          </p:spTgt>
                                        </p:tgtEl>
                                      </p:cBhvr>
                                    </p:animEffect>
                                    <p:anim calcmode="lin" valueType="num">
                                      <p:cBhvr>
                                        <p:cTn id="38" dur="1000" fill="hold"/>
                                        <p:tgtEl>
                                          <p:spTgt spid="178178">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78178">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8178">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78178">
                                            <p:txEl>
                                              <p:pRg st="4" end="4"/>
                                            </p:txEl>
                                          </p:spTgt>
                                        </p:tgtEl>
                                        <p:attrNameLst>
                                          <p:attrName>style.visibility</p:attrName>
                                        </p:attrNameLst>
                                      </p:cBhvr>
                                      <p:to>
                                        <p:strVal val="visible"/>
                                      </p:to>
                                    </p:set>
                                    <p:animEffect transition="in" filter="fade">
                                      <p:cBhvr>
                                        <p:cTn id="43" dur="1000"/>
                                        <p:tgtEl>
                                          <p:spTgt spid="178178">
                                            <p:txEl>
                                              <p:pRg st="4" end="4"/>
                                            </p:txEl>
                                          </p:spTgt>
                                        </p:tgtEl>
                                      </p:cBhvr>
                                    </p:animEffect>
                                    <p:anim calcmode="lin" valueType="num">
                                      <p:cBhvr>
                                        <p:cTn id="44" dur="10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78178">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81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bg/>
                                          </p:spTgt>
                                        </p:tgtEl>
                                        <p:attrNameLst>
                                          <p:attrName>style.visibility</p:attrName>
                                        </p:attrNameLst>
                                      </p:cBhvr>
                                      <p:to>
                                        <p:strVal val="visible"/>
                                      </p:to>
                                    </p:set>
                                    <p:animEffect transition="in" filter="fade">
                                      <p:cBhvr>
                                        <p:cTn id="51" dur="1000"/>
                                        <p:tgtEl>
                                          <p:spTgt spid="3">
                                            <p:bg/>
                                          </p:spTgt>
                                        </p:tgtEl>
                                      </p:cBhvr>
                                    </p:animEffect>
                                    <p:anim calcmode="lin" valueType="num">
                                      <p:cBhvr>
                                        <p:cTn id="52" dur="1000" fill="hold"/>
                                        <p:tgtEl>
                                          <p:spTgt spid="3">
                                            <p:bg/>
                                          </p:spTgt>
                                        </p:tgtEl>
                                        <p:attrNameLst>
                                          <p:attrName>ppt_x</p:attrName>
                                        </p:attrNameLst>
                                      </p:cBhvr>
                                      <p:tavLst>
                                        <p:tav tm="0">
                                          <p:val>
                                            <p:strVal val="#ppt_x"/>
                                          </p:val>
                                        </p:tav>
                                        <p:tav tm="100000">
                                          <p:val>
                                            <p:strVal val="#ppt_x"/>
                                          </p:val>
                                        </p:tav>
                                      </p:tavLst>
                                    </p:anim>
                                    <p:anim calcmode="lin" valueType="num">
                                      <p:cBhvr>
                                        <p:cTn id="53"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1000"/>
                                        <p:tgtEl>
                                          <p:spTgt spid="3">
                                            <p:txEl>
                                              <p:pRg st="0" end="0"/>
                                            </p:txEl>
                                          </p:spTgt>
                                        </p:tgtEl>
                                      </p:cBhvr>
                                    </p:animEffect>
                                    <p:anim calcmode="lin" valueType="num">
                                      <p:cBhvr>
                                        <p:cTn id="5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1000"/>
                                        <p:tgtEl>
                                          <p:spTgt spid="4">
                                            <p:txEl>
                                              <p:pRg st="0" end="0"/>
                                            </p:txEl>
                                          </p:spTgt>
                                        </p:tgtEl>
                                      </p:cBhvr>
                                    </p:animEffect>
                                    <p:anim calcmode="lin" valueType="num">
                                      <p:cBhvr>
                                        <p:cTn id="6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Effect transition="in" filter="fade">
                                      <p:cBhvr>
                                        <p:cTn id="69" dur="1000"/>
                                        <p:tgtEl>
                                          <p:spTgt spid="4">
                                            <p:txEl>
                                              <p:pRg st="1" end="1"/>
                                            </p:txEl>
                                          </p:spTgt>
                                        </p:tgtEl>
                                      </p:cBhvr>
                                    </p:animEffect>
                                    <p:anim calcmode="lin" valueType="num">
                                      <p:cBhvr>
                                        <p:cTn id="7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fade">
                                      <p:cBhvr>
                                        <p:cTn id="75" dur="1000"/>
                                        <p:tgtEl>
                                          <p:spTgt spid="4">
                                            <p:txEl>
                                              <p:pRg st="2" end="2"/>
                                            </p:txEl>
                                          </p:spTgt>
                                        </p:tgtEl>
                                      </p:cBhvr>
                                    </p:animEffect>
                                    <p:anim calcmode="lin" valueType="num">
                                      <p:cBhvr>
                                        <p:cTn id="7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4">
                                            <p:txEl>
                                              <p:pRg st="3" end="3"/>
                                            </p:txEl>
                                          </p:spTgt>
                                        </p:tgtEl>
                                        <p:attrNameLst>
                                          <p:attrName>style.visibility</p:attrName>
                                        </p:attrNameLst>
                                      </p:cBhvr>
                                      <p:to>
                                        <p:strVal val="visible"/>
                                      </p:to>
                                    </p:set>
                                    <p:animEffect transition="in" filter="fade">
                                      <p:cBhvr>
                                        <p:cTn id="81" dur="1000"/>
                                        <p:tgtEl>
                                          <p:spTgt spid="4">
                                            <p:txEl>
                                              <p:pRg st="3" end="3"/>
                                            </p:txEl>
                                          </p:spTgt>
                                        </p:tgtEl>
                                      </p:cBhvr>
                                    </p:animEffect>
                                    <p:anim calcmode="lin" valueType="num">
                                      <p:cBhvr>
                                        <p:cTn id="8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85" presetID="37" presetClass="entr" presetSubtype="0" fill="hold" grpId="0" nodeType="withEffect">
                                  <p:stCondLst>
                                    <p:cond delay="0"/>
                                  </p:stCondLst>
                                  <p:childTnLst>
                                    <p:set>
                                      <p:cBhvr>
                                        <p:cTn id="86" dur="1" fill="hold">
                                          <p:stCondLst>
                                            <p:cond delay="0"/>
                                          </p:stCondLst>
                                        </p:cTn>
                                        <p:tgtEl>
                                          <p:spTgt spid="4">
                                            <p:txEl>
                                              <p:pRg st="4" end="4"/>
                                            </p:txEl>
                                          </p:spTgt>
                                        </p:tgtEl>
                                        <p:attrNameLst>
                                          <p:attrName>style.visibility</p:attrName>
                                        </p:attrNameLst>
                                      </p:cBhvr>
                                      <p:to>
                                        <p:strVal val="visible"/>
                                      </p:to>
                                    </p:set>
                                    <p:animEffect transition="in" filter="fade">
                                      <p:cBhvr>
                                        <p:cTn id="87" dur="1000"/>
                                        <p:tgtEl>
                                          <p:spTgt spid="4">
                                            <p:txEl>
                                              <p:pRg st="4" end="4"/>
                                            </p:txEl>
                                          </p:spTgt>
                                        </p:tgtEl>
                                      </p:cBhvr>
                                    </p:animEffect>
                                    <p:anim calcmode="lin" valueType="num">
                                      <p:cBhvr>
                                        <p:cTn id="8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4">
                                            <p:txEl>
                                              <p:pRg st="5" end="5"/>
                                            </p:txEl>
                                          </p:spTgt>
                                        </p:tgtEl>
                                        <p:attrNameLst>
                                          <p:attrName>style.visibility</p:attrName>
                                        </p:attrNameLst>
                                      </p:cBhvr>
                                      <p:to>
                                        <p:strVal val="visible"/>
                                      </p:to>
                                    </p:set>
                                    <p:animEffect transition="in" filter="fade">
                                      <p:cBhvr>
                                        <p:cTn id="93" dur="1000"/>
                                        <p:tgtEl>
                                          <p:spTgt spid="4">
                                            <p:txEl>
                                              <p:pRg st="5" end="5"/>
                                            </p:txEl>
                                          </p:spTgt>
                                        </p:tgtEl>
                                      </p:cBhvr>
                                    </p:animEffect>
                                    <p:anim calcmode="lin" valueType="num">
                                      <p:cBhvr>
                                        <p:cTn id="9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5"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4">
                                            <p:txEl>
                                              <p:pRg st="6" end="6"/>
                                            </p:txEl>
                                          </p:spTgt>
                                        </p:tgtEl>
                                        <p:attrNameLst>
                                          <p:attrName>style.visibility</p:attrName>
                                        </p:attrNameLst>
                                      </p:cBhvr>
                                      <p:to>
                                        <p:strVal val="visible"/>
                                      </p:to>
                                    </p:set>
                                    <p:animEffect transition="in" filter="fade">
                                      <p:cBhvr>
                                        <p:cTn id="99" dur="1000"/>
                                        <p:tgtEl>
                                          <p:spTgt spid="4">
                                            <p:txEl>
                                              <p:pRg st="6" end="6"/>
                                            </p:txEl>
                                          </p:spTgt>
                                        </p:tgtEl>
                                      </p:cBhvr>
                                    </p:animEffect>
                                    <p:anim calcmode="lin" valueType="num">
                                      <p:cBhvr>
                                        <p:cTn id="10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1"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build="p"/>
      <p:bldP spid="4" grpId="0" build="p"/>
      <p:bldP spid="2" grpId="0" build="p"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474" y="484094"/>
            <a:ext cx="7556313" cy="727672"/>
          </a:xfrm>
        </p:spPr>
        <p:txBody>
          <a:bodyPr/>
          <a:lstStyle/>
          <a:p>
            <a:r>
              <a:rPr lang="ja-JP" altLang="en-US" dirty="0" smtClean="0">
                <a:latin typeface="Meiryo" panose="020B0604030504040204" pitchFamily="34" charset="-128"/>
                <a:ea typeface="Meiryo" panose="020B0604030504040204" pitchFamily="34" charset="-128"/>
              </a:rPr>
              <a:t>生徒の質問（抜粋）</a:t>
            </a:r>
            <a:endParaRPr lang="en-US" dirty="0">
              <a:latin typeface="Meiryo" panose="020B0604030504040204" pitchFamily="34" charset="-128"/>
              <a:ea typeface="Meiryo" panose="020B0604030504040204" pitchFamily="34" charset="-128"/>
            </a:endParaRPr>
          </a:p>
        </p:txBody>
      </p:sp>
      <p:sp>
        <p:nvSpPr>
          <p:cNvPr id="5" name="テキスト ボックス 4"/>
          <p:cNvSpPr txBox="1"/>
          <p:nvPr/>
        </p:nvSpPr>
        <p:spPr>
          <a:xfrm>
            <a:off x="253529" y="1416649"/>
            <a:ext cx="8245477" cy="6740307"/>
          </a:xfrm>
          <a:prstGeom prst="rect">
            <a:avLst/>
          </a:prstGeom>
          <a:noFill/>
        </p:spPr>
        <p:txBody>
          <a:bodyPr wrap="square" numCol="2" spcCol="914400" rtlCol="0">
            <a:spAutoFit/>
          </a:bodyPr>
          <a:lstStyle/>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とは何か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を動かすとなぜ音が鳴るのか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smtClean="0">
                <a:latin typeface="Meiryo" panose="020B0604030504040204" pitchFamily="34" charset="-128"/>
                <a:ea typeface="Meiryo" panose="020B0604030504040204" pitchFamily="34" charset="-128"/>
              </a:rPr>
              <a:t>どのように原子を動かすのか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はどのくらいの大きさか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はどのくらいの重さか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は身近なところにあるのか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は何色か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は持てるのか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smtClean="0">
                <a:latin typeface="Meiryo" panose="020B0604030504040204" pitchFamily="34" charset="-128"/>
                <a:ea typeface="Meiryo" panose="020B0604030504040204" pitchFamily="34" charset="-128"/>
              </a:rPr>
              <a:t>原子はどのような感触なのか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endParaRPr lang="en-US" altLang="ja-JP" dirty="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endParaRPr lang="en-US" altLang="ja-JP" dirty="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は何に使うのか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は何からできているのか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は何種類あるのか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smtClean="0">
                <a:latin typeface="Meiryo" panose="020B0604030504040204" pitchFamily="34" charset="-128"/>
                <a:ea typeface="Meiryo" panose="020B0604030504040204" pitchFamily="34" charset="-128"/>
              </a:rPr>
              <a:t>なぜ寒いところで作業しているのか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は自動で動くのか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と分子の違いは何か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smtClean="0">
                <a:latin typeface="Meiryo" panose="020B0604030504040204" pitchFamily="34" charset="-128"/>
                <a:ea typeface="Meiryo" panose="020B0604030504040204" pitchFamily="34" charset="-128"/>
              </a:rPr>
              <a:t>モノは何でできているのか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smtClean="0">
                <a:latin typeface="Meiryo" panose="020B0604030504040204" pitchFamily="34" charset="-128"/>
                <a:ea typeface="Meiryo" panose="020B0604030504040204" pitchFamily="34" charset="-128"/>
              </a:rPr>
              <a:t>原子何個</a:t>
            </a:r>
            <a:r>
              <a:rPr lang="ja-JP" altLang="en-US" dirty="0">
                <a:latin typeface="Meiryo" panose="020B0604030504040204" pitchFamily="34" charset="-128"/>
                <a:ea typeface="Meiryo" panose="020B0604030504040204" pitchFamily="34" charset="-128"/>
              </a:rPr>
              <a:t>分</a:t>
            </a:r>
            <a:r>
              <a:rPr lang="ja-JP" altLang="en-US" dirty="0" smtClean="0">
                <a:latin typeface="Meiryo" panose="020B0604030504040204" pitchFamily="34" charset="-128"/>
                <a:ea typeface="Meiryo" panose="020B0604030504040204" pitchFamily="34" charset="-128"/>
              </a:rPr>
              <a:t>で目に見えるのか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原子</a:t>
            </a:r>
            <a:r>
              <a:rPr lang="ja-JP" altLang="en-US" dirty="0" smtClean="0">
                <a:latin typeface="Meiryo" panose="020B0604030504040204" pitchFamily="34" charset="-128"/>
                <a:ea typeface="Meiryo" panose="020B0604030504040204" pitchFamily="34" charset="-128"/>
              </a:rPr>
              <a:t>の性質は何か</a:t>
            </a:r>
            <a:endParaRPr lang="en-US" altLang="ja-JP" dirty="0" smtClean="0">
              <a:latin typeface="Meiryo" panose="020B0604030504040204" pitchFamily="34" charset="-128"/>
              <a:ea typeface="Meiryo" panose="020B0604030504040204" pitchFamily="34" charset="-128"/>
            </a:endParaRPr>
          </a:p>
          <a:p>
            <a:pPr marL="342900" indent="-342900">
              <a:lnSpc>
                <a:spcPct val="150000"/>
              </a:lnSpc>
              <a:buFont typeface="Arial" panose="020B0604020202020204" pitchFamily="34" charset="0"/>
              <a:buChar char="•"/>
            </a:pPr>
            <a:r>
              <a:rPr lang="ja-JP" altLang="en-US" dirty="0">
                <a:latin typeface="Meiryo" panose="020B0604030504040204" pitchFamily="34" charset="-128"/>
                <a:ea typeface="Meiryo" panose="020B0604030504040204" pitchFamily="34" charset="-128"/>
              </a:rPr>
              <a:t>映画</a:t>
            </a:r>
            <a:r>
              <a:rPr lang="ja-JP" altLang="en-US" dirty="0" smtClean="0">
                <a:latin typeface="Meiryo" panose="020B0604030504040204" pitchFamily="34" charset="-128"/>
                <a:ea typeface="Meiryo" panose="020B0604030504040204" pitchFamily="34" charset="-128"/>
              </a:rPr>
              <a:t>に色がないのはなぜか</a:t>
            </a:r>
            <a:endParaRPr lang="en-US" altLang="ja-JP" dirty="0" smtClean="0">
              <a:latin typeface="Meiryo" panose="020B0604030504040204" pitchFamily="34" charset="-128"/>
              <a:ea typeface="Meiryo" panose="020B0604030504040204" pitchFamily="34" charset="-128"/>
            </a:endParaRPr>
          </a:p>
          <a:p>
            <a:endParaRPr 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43717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34" y="448469"/>
            <a:ext cx="7556313" cy="673751"/>
          </a:xfrm>
        </p:spPr>
        <p:txBody>
          <a:bodyPr/>
          <a:lstStyle/>
          <a:p>
            <a:r>
              <a:rPr lang="ja-JP" altLang="en-US" sz="4800" b="1" dirty="0" smtClean="0">
                <a:latin typeface="Meiryo" panose="020B0604030504040204" pitchFamily="34" charset="-128"/>
                <a:ea typeface="Meiryo" panose="020B0604030504040204" pitchFamily="34" charset="-128"/>
              </a:rPr>
              <a:t>本日の予定</a:t>
            </a:r>
            <a:endParaRPr lang="en-US" sz="4800" b="1" dirty="0">
              <a:latin typeface="Meiryo" panose="020B0604030504040204" pitchFamily="34" charset="-128"/>
              <a:ea typeface="Meiryo" panose="020B0604030504040204" pitchFamily="34" charset="-128"/>
            </a:endParaRPr>
          </a:p>
        </p:txBody>
      </p:sp>
      <p:sp>
        <p:nvSpPr>
          <p:cNvPr id="3" name="Content Placeholder 2"/>
          <p:cNvSpPr>
            <a:spLocks noGrp="1"/>
          </p:cNvSpPr>
          <p:nvPr>
            <p:ph idx="1"/>
          </p:nvPr>
        </p:nvSpPr>
        <p:spPr>
          <a:xfrm>
            <a:off x="476295" y="1638796"/>
            <a:ext cx="7634552" cy="4239490"/>
          </a:xfrm>
        </p:spPr>
        <p:txBody>
          <a:bodyPr>
            <a:noAutofit/>
          </a:bodyPr>
          <a:lstStyle/>
          <a:p>
            <a:pPr marL="0" indent="0">
              <a:buNone/>
            </a:pPr>
            <a:r>
              <a:rPr lang="en-US" altLang="ja-JP" sz="3600" dirty="0">
                <a:solidFill>
                  <a:schemeClr val="tx1"/>
                </a:solidFill>
                <a:latin typeface="Meiryo" panose="020B0604030504040204" pitchFamily="34" charset="-128"/>
                <a:ea typeface="Meiryo" panose="020B0604030504040204" pitchFamily="34" charset="-128"/>
              </a:rPr>
              <a:t>Ⅰ</a:t>
            </a:r>
            <a:r>
              <a:rPr lang="ja-JP" altLang="en-US" sz="3600" dirty="0" smtClean="0">
                <a:solidFill>
                  <a:schemeClr val="tx1"/>
                </a:solidFill>
                <a:latin typeface="Meiryo" panose="020B0604030504040204" pitchFamily="34" charset="-128"/>
                <a:ea typeface="Meiryo" panose="020B0604030504040204" pitchFamily="34" charset="-128"/>
              </a:rPr>
              <a:t>：</a:t>
            </a:r>
            <a:r>
              <a:rPr lang="en-US" altLang="ja-JP" sz="3600" dirty="0" smtClean="0">
                <a:solidFill>
                  <a:schemeClr val="tx1"/>
                </a:solidFill>
                <a:latin typeface="Meiryo" panose="020B0604030504040204" pitchFamily="34" charset="-128"/>
                <a:ea typeface="Meiryo" panose="020B0604030504040204" pitchFamily="34" charset="-128"/>
              </a:rPr>
              <a:t>RQI</a:t>
            </a:r>
            <a:r>
              <a:rPr lang="ja-JP" altLang="en-US" sz="3600" dirty="0" smtClean="0">
                <a:solidFill>
                  <a:schemeClr val="tx1"/>
                </a:solidFill>
                <a:latin typeface="Meiryo" panose="020B0604030504040204" pitchFamily="34" charset="-128"/>
                <a:ea typeface="Meiryo" panose="020B0604030504040204" pitchFamily="34" charset="-128"/>
              </a:rPr>
              <a:t>の紹介／グループでの自己紹介</a:t>
            </a:r>
            <a:endParaRPr lang="en-US" altLang="ja-JP" sz="3600" dirty="0" smtClean="0">
              <a:solidFill>
                <a:schemeClr val="tx1"/>
              </a:solidFill>
              <a:latin typeface="Meiryo" panose="020B0604030504040204" pitchFamily="34" charset="-128"/>
              <a:ea typeface="Meiryo" panose="020B0604030504040204" pitchFamily="34" charset="-128"/>
            </a:endParaRPr>
          </a:p>
          <a:p>
            <a:pPr marL="0" indent="0">
              <a:buNone/>
            </a:pPr>
            <a:r>
              <a:rPr lang="en-US" altLang="ja-JP" sz="3600" dirty="0" smtClean="0">
                <a:solidFill>
                  <a:schemeClr val="tx1"/>
                </a:solidFill>
                <a:latin typeface="Meiryo" panose="020B0604030504040204" pitchFamily="34" charset="-128"/>
                <a:ea typeface="Meiryo" panose="020B0604030504040204" pitchFamily="34" charset="-128"/>
              </a:rPr>
              <a:t>Ⅱ</a:t>
            </a:r>
            <a:r>
              <a:rPr lang="ja-JP" altLang="en-US" sz="3600" dirty="0" smtClean="0">
                <a:solidFill>
                  <a:schemeClr val="tx1"/>
                </a:solidFill>
                <a:latin typeface="Meiryo" panose="020B0604030504040204" pitchFamily="34" charset="-128"/>
                <a:ea typeface="Meiryo" panose="020B0604030504040204" pitchFamily="34" charset="-128"/>
              </a:rPr>
              <a:t>：</a:t>
            </a:r>
            <a:r>
              <a:rPr lang="en-US" sz="3600" dirty="0" smtClean="0">
                <a:solidFill>
                  <a:schemeClr val="tx1"/>
                </a:solidFill>
                <a:latin typeface="Meiryo" panose="020B0604030504040204" pitchFamily="34" charset="-128"/>
                <a:ea typeface="Meiryo" panose="020B0604030504040204" pitchFamily="34" charset="-128"/>
              </a:rPr>
              <a:t>QFT</a:t>
            </a:r>
            <a:r>
              <a:rPr lang="ja-JP" altLang="en-US" sz="3600" dirty="0">
                <a:solidFill>
                  <a:schemeClr val="tx1"/>
                </a:solidFill>
                <a:latin typeface="Meiryo" panose="020B0604030504040204" pitchFamily="34" charset="-128"/>
                <a:ea typeface="Meiryo" panose="020B0604030504040204" pitchFamily="34" charset="-128"/>
              </a:rPr>
              <a:t>イントロダクション</a:t>
            </a:r>
            <a:endParaRPr lang="en-US" sz="3600" dirty="0">
              <a:solidFill>
                <a:schemeClr val="tx1"/>
              </a:solidFill>
              <a:latin typeface="Meiryo" panose="020B0604030504040204" pitchFamily="34" charset="-128"/>
              <a:ea typeface="Meiryo" panose="020B0604030504040204" pitchFamily="34" charset="-128"/>
            </a:endParaRPr>
          </a:p>
          <a:p>
            <a:pPr marL="0" indent="0">
              <a:buNone/>
            </a:pPr>
            <a:r>
              <a:rPr lang="en-US" altLang="ja-JP" sz="3600" dirty="0">
                <a:solidFill>
                  <a:schemeClr val="tx1"/>
                </a:solidFill>
                <a:latin typeface="Meiryo" panose="020B0604030504040204" pitchFamily="34" charset="-128"/>
                <a:ea typeface="Meiryo" panose="020B0604030504040204" pitchFamily="34" charset="-128"/>
              </a:rPr>
              <a:t>Ⅲ</a:t>
            </a:r>
            <a:r>
              <a:rPr lang="ja-JP" altLang="en-US" sz="3600" dirty="0" smtClean="0">
                <a:solidFill>
                  <a:schemeClr val="tx1"/>
                </a:solidFill>
                <a:latin typeface="Meiryo" panose="020B0604030504040204" pitchFamily="34" charset="-128"/>
                <a:ea typeface="Meiryo" panose="020B0604030504040204" pitchFamily="34" charset="-128"/>
              </a:rPr>
              <a:t>：</a:t>
            </a:r>
            <a:r>
              <a:rPr lang="en-US" sz="3600" dirty="0">
                <a:solidFill>
                  <a:schemeClr val="tx1"/>
                </a:solidFill>
                <a:latin typeface="Meiryo" panose="020B0604030504040204" pitchFamily="34" charset="-128"/>
                <a:ea typeface="Meiryo" panose="020B0604030504040204" pitchFamily="34" charset="-128"/>
              </a:rPr>
              <a:t>QFT</a:t>
            </a:r>
            <a:r>
              <a:rPr lang="ja-JP" altLang="en-US" sz="3600" dirty="0">
                <a:solidFill>
                  <a:schemeClr val="tx1"/>
                </a:solidFill>
                <a:latin typeface="Meiryo" panose="020B0604030504040204" pitchFamily="34" charset="-128"/>
                <a:ea typeface="Meiryo" panose="020B0604030504040204" pitchFamily="34" charset="-128"/>
              </a:rPr>
              <a:t>を実践するにあたって</a:t>
            </a:r>
            <a:endParaRPr lang="en-US" sz="3600" dirty="0">
              <a:solidFill>
                <a:schemeClr val="tx1"/>
              </a:solidFill>
              <a:latin typeface="Meiryo" panose="020B0604030504040204" pitchFamily="34" charset="-128"/>
              <a:ea typeface="Meiryo" panose="020B0604030504040204" pitchFamily="34" charset="-128"/>
            </a:endParaRPr>
          </a:p>
          <a:p>
            <a:pPr marL="0" indent="0">
              <a:buNone/>
            </a:pPr>
            <a:r>
              <a:rPr lang="en-US" altLang="ja-JP" sz="3600" b="1" dirty="0">
                <a:solidFill>
                  <a:schemeClr val="tx1"/>
                </a:solidFill>
                <a:latin typeface="Meiryo" panose="020B0604030504040204" pitchFamily="34" charset="-128"/>
                <a:ea typeface="Meiryo" panose="020B0604030504040204" pitchFamily="34" charset="-128"/>
              </a:rPr>
              <a:t>Ⅳ</a:t>
            </a:r>
            <a:r>
              <a:rPr lang="ja-JP" altLang="en-US" sz="3600" b="1" dirty="0" smtClean="0">
                <a:solidFill>
                  <a:schemeClr val="tx1"/>
                </a:solidFill>
                <a:latin typeface="Meiryo" panose="020B0604030504040204" pitchFamily="34" charset="-128"/>
                <a:ea typeface="Meiryo" panose="020B0604030504040204" pitchFamily="34" charset="-128"/>
              </a:rPr>
              <a:t>：</a:t>
            </a:r>
            <a:r>
              <a:rPr lang="ja-JP" altLang="en-US" sz="3600" b="1" dirty="0">
                <a:solidFill>
                  <a:schemeClr val="tx1"/>
                </a:solidFill>
                <a:latin typeface="Meiryo" panose="020B0604030504040204" pitchFamily="34" charset="-128"/>
                <a:ea typeface="Meiryo" panose="020B0604030504040204" pitchFamily="34" charset="-128"/>
              </a:rPr>
              <a:t>今後</a:t>
            </a:r>
            <a:r>
              <a:rPr lang="ja-JP" altLang="en-US" sz="3600" b="1" dirty="0" smtClean="0">
                <a:solidFill>
                  <a:schemeClr val="tx1"/>
                </a:solidFill>
                <a:latin typeface="Meiryo" panose="020B0604030504040204" pitchFamily="34" charset="-128"/>
                <a:ea typeface="Meiryo" panose="020B0604030504040204" pitchFamily="34" charset="-128"/>
              </a:rPr>
              <a:t>に</a:t>
            </a:r>
            <a:r>
              <a:rPr lang="ja-JP" altLang="en-US" sz="3600" b="1" dirty="0">
                <a:solidFill>
                  <a:schemeClr val="tx1"/>
                </a:solidFill>
                <a:latin typeface="Meiryo" panose="020B0604030504040204" pitchFamily="34" charset="-128"/>
                <a:ea typeface="Meiryo" panose="020B0604030504040204" pitchFamily="34" charset="-128"/>
              </a:rPr>
              <a:t>向</a:t>
            </a:r>
            <a:r>
              <a:rPr lang="ja-JP" altLang="en-US" sz="3600" b="1" dirty="0" smtClean="0">
                <a:solidFill>
                  <a:schemeClr val="tx1"/>
                </a:solidFill>
                <a:latin typeface="Meiryo" panose="020B0604030504040204" pitchFamily="34" charset="-128"/>
                <a:ea typeface="Meiryo" panose="020B0604030504040204" pitchFamily="34" charset="-128"/>
              </a:rPr>
              <a:t>けて</a:t>
            </a:r>
            <a:endParaRPr lang="en-US" sz="3600" b="1"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61617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5400" b="1" dirty="0" smtClean="0">
                <a:latin typeface="Meiryo" panose="020B0604030504040204" pitchFamily="34" charset="-128"/>
                <a:ea typeface="Meiryo" panose="020B0604030504040204" pitchFamily="34" charset="-128"/>
              </a:rPr>
              <a:t>Ⅳ:</a:t>
            </a:r>
            <a:r>
              <a:rPr lang="ja-JP" altLang="en-US" sz="5400" b="1" dirty="0" smtClean="0">
                <a:latin typeface="Meiryo" panose="020B0604030504040204" pitchFamily="34" charset="-128"/>
                <a:ea typeface="Meiryo" panose="020B0604030504040204" pitchFamily="34" charset="-128"/>
              </a:rPr>
              <a:t> 今後に向けて</a:t>
            </a:r>
            <a:endParaRPr lang="en-US" sz="5400" b="1" dirty="0">
              <a:latin typeface="Meiryo" panose="020B0604030504040204" pitchFamily="34" charset="-128"/>
              <a:ea typeface="Meiryo" panose="020B0604030504040204" pitchFamily="34" charset="-128"/>
            </a:endParaRPr>
          </a:p>
        </p:txBody>
      </p:sp>
      <p:sp>
        <p:nvSpPr>
          <p:cNvPr id="3" name="コンテンツ プレースホルダー 2"/>
          <p:cNvSpPr>
            <a:spLocks noGrp="1"/>
          </p:cNvSpPr>
          <p:nvPr>
            <p:ph idx="1"/>
          </p:nvPr>
        </p:nvSpPr>
        <p:spPr/>
        <p:txBody>
          <a:bodyPr>
            <a:normAutofit/>
          </a:bodyPr>
          <a:lstStyle/>
          <a:p>
            <a:pPr marL="457200" indent="-457200">
              <a:buAutoNum type="arabicPeriod"/>
            </a:pPr>
            <a:r>
              <a:rPr lang="en-US" altLang="ja-JP" sz="4400" b="1" dirty="0" smtClean="0">
                <a:solidFill>
                  <a:schemeClr val="tx1"/>
                </a:solidFill>
                <a:latin typeface="Meiryo" panose="020B0604030504040204" pitchFamily="34" charset="-128"/>
                <a:ea typeface="Meiryo" panose="020B0604030504040204" pitchFamily="34" charset="-128"/>
              </a:rPr>
              <a:t>Quick</a:t>
            </a:r>
            <a:r>
              <a:rPr lang="ja-JP" altLang="en-US" sz="4400" b="1" dirty="0" smtClean="0">
                <a:solidFill>
                  <a:schemeClr val="tx1"/>
                </a:solidFill>
                <a:latin typeface="Meiryo" panose="020B0604030504040204" pitchFamily="34" charset="-128"/>
                <a:ea typeface="Meiryo" panose="020B0604030504040204" pitchFamily="34" charset="-128"/>
              </a:rPr>
              <a:t> </a:t>
            </a:r>
            <a:r>
              <a:rPr lang="en-US" altLang="ja-JP" sz="4400" b="1" dirty="0" smtClean="0">
                <a:solidFill>
                  <a:schemeClr val="tx1"/>
                </a:solidFill>
                <a:latin typeface="Meiryo" panose="020B0604030504040204" pitchFamily="34" charset="-128"/>
                <a:ea typeface="Meiryo" panose="020B0604030504040204" pitchFamily="34" charset="-128"/>
              </a:rPr>
              <a:t>QFT</a:t>
            </a:r>
          </a:p>
          <a:p>
            <a:pPr marL="457200" indent="-457200">
              <a:buAutoNum type="arabicPeriod"/>
            </a:pPr>
            <a:r>
              <a:rPr lang="ja-JP" altLang="en-US" sz="4400" dirty="0" smtClean="0">
                <a:solidFill>
                  <a:schemeClr val="tx1"/>
                </a:solidFill>
                <a:latin typeface="Meiryo" panose="020B0604030504040204" pitchFamily="34" charset="-128"/>
                <a:ea typeface="Meiryo" panose="020B0604030504040204" pitchFamily="34" charset="-128"/>
              </a:rPr>
              <a:t>今後の展望</a:t>
            </a:r>
            <a:endParaRPr lang="en-US" altLang="ja-JP" sz="4400" dirty="0" smtClean="0">
              <a:solidFill>
                <a:schemeClr val="tx1"/>
              </a:solidFill>
              <a:latin typeface="Meiryo" panose="020B0604030504040204" pitchFamily="34" charset="-128"/>
              <a:ea typeface="Meiryo" panose="020B0604030504040204" pitchFamily="34" charset="-128"/>
            </a:endParaRPr>
          </a:p>
          <a:p>
            <a:pPr marL="457200" indent="-457200">
              <a:buAutoNum type="arabicPeriod"/>
            </a:pPr>
            <a:r>
              <a:rPr lang="ja-JP" altLang="en-US" sz="4400" dirty="0">
                <a:solidFill>
                  <a:schemeClr val="tx1"/>
                </a:solidFill>
                <a:latin typeface="Meiryo" panose="020B0604030504040204" pitchFamily="34" charset="-128"/>
                <a:ea typeface="Meiryo" panose="020B0604030504040204" pitchFamily="34" charset="-128"/>
              </a:rPr>
              <a:t>本日</a:t>
            </a:r>
            <a:r>
              <a:rPr lang="ja-JP" altLang="en-US" sz="4400" dirty="0" smtClean="0">
                <a:solidFill>
                  <a:schemeClr val="tx1"/>
                </a:solidFill>
                <a:latin typeface="Meiryo" panose="020B0604030504040204" pitchFamily="34" charset="-128"/>
                <a:ea typeface="Meiryo" panose="020B0604030504040204" pitchFamily="34" charset="-128"/>
              </a:rPr>
              <a:t>の振り返りと評価</a:t>
            </a:r>
            <a:endParaRPr lang="en-US" altLang="ja-JP" sz="4400" dirty="0" smtClean="0">
              <a:solidFill>
                <a:schemeClr val="tx1"/>
              </a:solidFill>
              <a:latin typeface="Meiryo" panose="020B0604030504040204" pitchFamily="34" charset="-128"/>
              <a:ea typeface="Meiryo" panose="020B0604030504040204" pitchFamily="34" charset="-128"/>
            </a:endParaRPr>
          </a:p>
          <a:p>
            <a:pPr marL="0" indent="0">
              <a:buNone/>
            </a:pPr>
            <a:endParaRPr lang="en-US" sz="4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077213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498475" y="484187"/>
            <a:ext cx="7556500" cy="11160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altLang="ja-JP" sz="4400" dirty="0" err="1" smtClean="0">
                <a:latin typeface="Meiryo" panose="020B0604030504040204" pitchFamily="34" charset="-128"/>
                <a:ea typeface="Meiryo" panose="020B0604030504040204" pitchFamily="34" charset="-128"/>
              </a:rPr>
              <a:t>Q</a:t>
            </a:r>
            <a:r>
              <a:rPr lang="en-US" sz="4400" dirty="0" err="1" smtClean="0">
                <a:latin typeface="Meiryo" panose="020B0604030504040204" pitchFamily="34" charset="-128"/>
                <a:ea typeface="Meiryo" panose="020B0604030504040204" pitchFamily="34" charset="-128"/>
              </a:rPr>
              <a:t>を</a:t>
            </a:r>
            <a:r>
              <a:rPr lang="ja-JP" altLang="en-US" sz="4400" dirty="0">
                <a:latin typeface="Meiryo" panose="020B0604030504040204" pitchFamily="34" charset="-128"/>
                <a:ea typeface="Meiryo" panose="020B0604030504040204" pitchFamily="34" charset="-128"/>
              </a:rPr>
              <a:t>だす</a:t>
            </a:r>
            <a:endParaRPr lang="en-US" sz="4400" dirty="0">
              <a:latin typeface="Meiryo" panose="020B0604030504040204" pitchFamily="34" charset="-128"/>
              <a:ea typeface="Meiryo" panose="020B0604030504040204" pitchFamily="34" charset="-128"/>
            </a:endParaRPr>
          </a:p>
        </p:txBody>
      </p:sp>
      <p:sp>
        <p:nvSpPr>
          <p:cNvPr id="770" name="Shape 770"/>
          <p:cNvSpPr txBox="1">
            <a:spLocks noGrp="1"/>
          </p:cNvSpPr>
          <p:nvPr>
            <p:ph type="body" idx="1"/>
          </p:nvPr>
        </p:nvSpPr>
        <p:spPr>
          <a:xfrm>
            <a:off x="333663" y="1600200"/>
            <a:ext cx="8545512" cy="5022272"/>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0"/>
              </a:spcBef>
              <a:spcAft>
                <a:spcPts val="0"/>
              </a:spcAft>
              <a:buClr>
                <a:schemeClr val="accent1"/>
              </a:buClr>
              <a:buSzPct val="75000"/>
              <a:buFont typeface="Noto Sans Symbols"/>
              <a:buAutoNum type="arabicPeriod"/>
            </a:pPr>
            <a:r>
              <a:rPr lang="en-US" altLang="ja-JP" sz="3200" dirty="0" err="1" smtClean="0">
                <a:solidFill>
                  <a:srgbClr val="000000"/>
                </a:solidFill>
                <a:latin typeface="Meiryo" panose="020B0604030504040204" pitchFamily="34" charset="-128"/>
                <a:ea typeface="Meiryo" panose="020B0604030504040204" pitchFamily="34" charset="-128"/>
              </a:rPr>
              <a:t>Q</a:t>
            </a:r>
            <a:r>
              <a:rPr lang="en-US" sz="3200" dirty="0" err="1" smtClean="0">
                <a:solidFill>
                  <a:srgbClr val="000000"/>
                </a:solidFill>
                <a:latin typeface="Meiryo" panose="020B0604030504040204" pitchFamily="34" charset="-128"/>
                <a:ea typeface="Meiryo" panose="020B0604030504040204" pitchFamily="34" charset="-128"/>
              </a:rPr>
              <a:t>を</a:t>
            </a:r>
            <a:r>
              <a:rPr lang="ja-JP" altLang="en-US" sz="3200" dirty="0">
                <a:solidFill>
                  <a:srgbClr val="000000"/>
                </a:solidFill>
                <a:latin typeface="Meiryo" panose="020B0604030504040204" pitchFamily="34" charset="-128"/>
                <a:ea typeface="Meiryo" panose="020B0604030504040204" pitchFamily="34" charset="-128"/>
              </a:rPr>
              <a:t>だす</a:t>
            </a:r>
            <a:endParaRPr lang="en-US" sz="3200" dirty="0">
              <a:solidFill>
                <a:srgbClr val="000000"/>
              </a:solidFill>
              <a:latin typeface="Meiryo" panose="020B0604030504040204" pitchFamily="34" charset="-128"/>
              <a:ea typeface="Meiryo" panose="020B0604030504040204" pitchFamily="34" charset="-128"/>
            </a:endParaRPr>
          </a:p>
          <a:p>
            <a:pPr marL="514350" marR="0" lvl="0" indent="-514350" algn="l" rtl="0">
              <a:lnSpc>
                <a:spcPct val="90000"/>
              </a:lnSpc>
              <a:spcBef>
                <a:spcPts val="2000"/>
              </a:spcBef>
              <a:spcAft>
                <a:spcPts val="0"/>
              </a:spcAft>
              <a:buClr>
                <a:schemeClr val="accent1"/>
              </a:buClr>
              <a:buSzPct val="75000"/>
              <a:buFont typeface="Noto Sans Symbols"/>
              <a:buAutoNum type="arabicPeriod"/>
            </a:pPr>
            <a:r>
              <a:rPr lang="en-US" sz="3200" dirty="0" err="1">
                <a:solidFill>
                  <a:srgbClr val="000000"/>
                </a:solidFill>
                <a:latin typeface="Meiryo" panose="020B0604030504040204" pitchFamily="34" charset="-128"/>
                <a:ea typeface="Meiryo" panose="020B0604030504040204" pitchFamily="34" charset="-128"/>
              </a:rPr>
              <a:t>ルールに従う</a:t>
            </a:r>
            <a:endParaRPr lang="en-US" sz="3200" dirty="0">
              <a:solidFill>
                <a:srgbClr val="000000"/>
              </a:solidFill>
              <a:latin typeface="Meiryo" panose="020B0604030504040204" pitchFamily="34" charset="-128"/>
              <a:ea typeface="Meiryo" panose="020B0604030504040204" pitchFamily="34" charset="-128"/>
            </a:endParaRPr>
          </a:p>
          <a:p>
            <a:pPr marL="914400" marR="0" lvl="3" indent="-228600" algn="l" rtl="0">
              <a:lnSpc>
                <a:spcPct val="90000"/>
              </a:lnSpc>
              <a:spcBef>
                <a:spcPts val="600"/>
              </a:spcBef>
              <a:spcAft>
                <a:spcPts val="0"/>
              </a:spcAft>
              <a:buClr>
                <a:srgbClr val="A1C4E3"/>
              </a:buClr>
              <a:buSzPct val="75000"/>
              <a:buFont typeface="Noto Sans Symbols"/>
              <a:buChar char="■"/>
            </a:pPr>
            <a:r>
              <a:rPr lang="en-US" sz="2400" dirty="0" err="1" smtClean="0">
                <a:solidFill>
                  <a:schemeClr val="dk1"/>
                </a:solidFill>
                <a:latin typeface="Meiryo" panose="020B0604030504040204" pitchFamily="34" charset="-128"/>
                <a:ea typeface="Meiryo" panose="020B0604030504040204" pitchFamily="34" charset="-128"/>
              </a:rPr>
              <a:t>できるだけたくさん</a:t>
            </a:r>
            <a:r>
              <a:rPr lang="ja-JP" altLang="en-US" sz="2400" dirty="0" smtClean="0">
                <a:solidFill>
                  <a:schemeClr val="dk1"/>
                </a:solidFill>
                <a:latin typeface="Meiryo" panose="020B0604030504040204" pitchFamily="34" charset="-128"/>
                <a:ea typeface="Meiryo" panose="020B0604030504040204" pitchFamily="34" charset="-128"/>
              </a:rPr>
              <a:t>出す</a:t>
            </a:r>
            <a:r>
              <a:rPr lang="en-US" sz="2400" dirty="0" smtClean="0">
                <a:solidFill>
                  <a:schemeClr val="dk1"/>
                </a:solidFill>
                <a:latin typeface="Meiryo" panose="020B0604030504040204" pitchFamily="34" charset="-128"/>
                <a:ea typeface="Meiryo" panose="020B0604030504040204" pitchFamily="34" charset="-128"/>
              </a:rPr>
              <a:t>。</a:t>
            </a:r>
            <a:endParaRPr lang="en-US" sz="2400" dirty="0">
              <a:solidFill>
                <a:schemeClr val="dk1"/>
              </a:solidFill>
              <a:latin typeface="Meiryo" panose="020B0604030504040204" pitchFamily="34" charset="-128"/>
              <a:ea typeface="Meiryo" panose="020B0604030504040204" pitchFamily="34" charset="-128"/>
            </a:endParaRPr>
          </a:p>
          <a:p>
            <a:pPr marL="914400" marR="0" lvl="3" indent="-228600" algn="l" rtl="0">
              <a:lnSpc>
                <a:spcPct val="90000"/>
              </a:lnSpc>
              <a:spcBef>
                <a:spcPts val="600"/>
              </a:spcBef>
              <a:spcAft>
                <a:spcPts val="0"/>
              </a:spcAft>
              <a:buClr>
                <a:srgbClr val="A1C4E3"/>
              </a:buClr>
              <a:buSzPct val="75000"/>
              <a:buFont typeface="Noto Sans Symbols"/>
              <a:buChar char="■"/>
            </a:pPr>
            <a:r>
              <a:rPr lang="en-US" sz="2400" dirty="0" err="1" smtClean="0">
                <a:solidFill>
                  <a:schemeClr val="dk1"/>
                </a:solidFill>
                <a:latin typeface="Meiryo" panose="020B0604030504040204" pitchFamily="34" charset="-128"/>
                <a:ea typeface="Meiryo" panose="020B0604030504040204" pitchFamily="34" charset="-128"/>
              </a:rPr>
              <a:t>話し合ったり</a:t>
            </a:r>
            <a:r>
              <a:rPr lang="en-US" sz="2400" dirty="0" err="1">
                <a:solidFill>
                  <a:schemeClr val="dk1"/>
                </a:solidFill>
                <a:latin typeface="Meiryo" panose="020B0604030504040204" pitchFamily="34" charset="-128"/>
                <a:ea typeface="Meiryo" panose="020B0604030504040204" pitchFamily="34" charset="-128"/>
              </a:rPr>
              <a:t>、評価したり、答えたりしない</a:t>
            </a:r>
            <a:r>
              <a:rPr lang="en-US" sz="2400" dirty="0">
                <a:solidFill>
                  <a:schemeClr val="dk1"/>
                </a:solidFill>
                <a:latin typeface="Meiryo" panose="020B0604030504040204" pitchFamily="34" charset="-128"/>
                <a:ea typeface="Meiryo" panose="020B0604030504040204" pitchFamily="34" charset="-128"/>
              </a:rPr>
              <a:t>。</a:t>
            </a:r>
          </a:p>
          <a:p>
            <a:pPr marL="914400" marR="0" lvl="3" indent="-228600" algn="l" rtl="0">
              <a:lnSpc>
                <a:spcPct val="90000"/>
              </a:lnSpc>
              <a:spcBef>
                <a:spcPts val="600"/>
              </a:spcBef>
              <a:spcAft>
                <a:spcPts val="0"/>
              </a:spcAft>
              <a:buClr>
                <a:srgbClr val="A1C4E3"/>
              </a:buClr>
              <a:buSzPct val="75000"/>
              <a:buFont typeface="Noto Sans Symbols"/>
              <a:buChar char="■"/>
            </a:pPr>
            <a:r>
              <a:rPr lang="en-US" sz="2400" dirty="0" err="1" smtClean="0">
                <a:solidFill>
                  <a:schemeClr val="dk1"/>
                </a:solidFill>
                <a:latin typeface="Meiryo" panose="020B0604030504040204" pitchFamily="34" charset="-128"/>
                <a:ea typeface="Meiryo" panose="020B0604030504040204" pitchFamily="34" charset="-128"/>
              </a:rPr>
              <a:t>発言の通りに書き出す</a:t>
            </a:r>
            <a:r>
              <a:rPr lang="en-US" sz="2400" dirty="0">
                <a:solidFill>
                  <a:schemeClr val="dk1"/>
                </a:solidFill>
                <a:latin typeface="Meiryo" panose="020B0604030504040204" pitchFamily="34" charset="-128"/>
                <a:ea typeface="Meiryo" panose="020B0604030504040204" pitchFamily="34" charset="-128"/>
              </a:rPr>
              <a:t>。</a:t>
            </a:r>
          </a:p>
          <a:p>
            <a:pPr marL="914400" marR="0" lvl="3" indent="-228600" algn="l" rtl="0">
              <a:lnSpc>
                <a:spcPct val="90000"/>
              </a:lnSpc>
              <a:spcBef>
                <a:spcPts val="600"/>
              </a:spcBef>
              <a:spcAft>
                <a:spcPts val="0"/>
              </a:spcAft>
              <a:buClr>
                <a:srgbClr val="A1C4E3"/>
              </a:buClr>
              <a:buSzPct val="75000"/>
              <a:buFont typeface="Noto Sans Symbols"/>
              <a:buChar char="■"/>
            </a:pPr>
            <a:r>
              <a:rPr lang="en-US" sz="2400" dirty="0" err="1">
                <a:solidFill>
                  <a:schemeClr val="dk1"/>
                </a:solidFill>
                <a:latin typeface="Meiryo" panose="020B0604030504040204" pitchFamily="34" charset="-128"/>
                <a:ea typeface="Meiryo" panose="020B0604030504040204" pitchFamily="34" charset="-128"/>
              </a:rPr>
              <a:t>意見や主張は疑問文に直す</a:t>
            </a:r>
            <a:r>
              <a:rPr lang="en-US" sz="2400" dirty="0">
                <a:solidFill>
                  <a:schemeClr val="dk1"/>
                </a:solidFill>
                <a:latin typeface="Meiryo" panose="020B0604030504040204" pitchFamily="34" charset="-128"/>
                <a:ea typeface="Meiryo" panose="020B0604030504040204" pitchFamily="34" charset="-128"/>
              </a:rPr>
              <a:t>。</a:t>
            </a:r>
          </a:p>
          <a:p>
            <a:pPr marL="514350" marR="0" lvl="0" indent="-514350" algn="l" rtl="0">
              <a:lnSpc>
                <a:spcPct val="90000"/>
              </a:lnSpc>
              <a:spcBef>
                <a:spcPts val="2000"/>
              </a:spcBef>
              <a:spcAft>
                <a:spcPts val="0"/>
              </a:spcAft>
              <a:buClr>
                <a:schemeClr val="accent1"/>
              </a:buClr>
              <a:buSzPct val="75000"/>
              <a:buFont typeface="Noto Sans Symbols"/>
              <a:buAutoNum type="arabicPeriod"/>
            </a:pPr>
            <a:r>
              <a:rPr lang="en-US" sz="3200" dirty="0" err="1" smtClean="0">
                <a:solidFill>
                  <a:srgbClr val="000000"/>
                </a:solidFill>
                <a:latin typeface="Meiryo" panose="020B0604030504040204" pitchFamily="34" charset="-128"/>
                <a:ea typeface="Meiryo" panose="020B0604030504040204" pitchFamily="34" charset="-128"/>
              </a:rPr>
              <a:t>番号をつける</a:t>
            </a:r>
            <a:endParaRPr lang="en-US" sz="3200" dirty="0">
              <a:solidFill>
                <a:srgbClr val="000000"/>
              </a:solidFill>
              <a:latin typeface="Meiryo" panose="020B0604030504040204" pitchFamily="34" charset="-128"/>
              <a:ea typeface="Meiryo" panose="020B0604030504040204" pitchFamily="34" charset="-128"/>
            </a:endParaRPr>
          </a:p>
          <a:p>
            <a:pPr marL="514350" marR="0" lvl="0" indent="-514350" algn="ctr" rtl="0">
              <a:lnSpc>
                <a:spcPct val="90000"/>
              </a:lnSpc>
              <a:spcBef>
                <a:spcPts val="2000"/>
              </a:spcBef>
              <a:spcAft>
                <a:spcPts val="0"/>
              </a:spcAft>
              <a:buClr>
                <a:schemeClr val="accent1"/>
              </a:buClr>
              <a:buSzPct val="75000"/>
              <a:buFont typeface="Noto Sans Symbols"/>
              <a:buNone/>
            </a:pPr>
            <a:endParaRPr sz="2800" b="0" i="0" u="none" strike="noStrike" cap="none" dirty="0">
              <a:solidFill>
                <a:srgbClr val="595959"/>
              </a:solidFill>
              <a:latin typeface="Meiryo" panose="020B0604030504040204" pitchFamily="34" charset="-128"/>
              <a:ea typeface="Meiryo" panose="020B0604030504040204" pitchFamily="34" charset="-128"/>
              <a:sym typeface="Rockwell"/>
            </a:endParaRPr>
          </a:p>
        </p:txBody>
      </p:sp>
    </p:spTree>
    <p:extLst>
      <p:ext uri="{BB962C8B-B14F-4D97-AF65-F5344CB8AC3E}">
        <p14:creationId xmlns:p14="http://schemas.microsoft.com/office/powerpoint/2010/main" val="1674529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Shape 776"/>
          <p:cNvSpPr txBox="1">
            <a:spLocks noGrp="1"/>
          </p:cNvSpPr>
          <p:nvPr>
            <p:ph type="body" idx="1"/>
          </p:nvPr>
        </p:nvSpPr>
        <p:spPr>
          <a:xfrm>
            <a:off x="658368" y="2161062"/>
            <a:ext cx="7843065" cy="2972942"/>
          </a:xfrm>
          <a:prstGeom prst="rect">
            <a:avLst/>
          </a:prstGeom>
          <a:noFill/>
          <a:ln>
            <a:noFill/>
          </a:ln>
        </p:spPr>
        <p:txBody>
          <a:bodyPr lIns="91425" tIns="45700" rIns="91425" bIns="45700" anchor="t" anchorCtr="0">
            <a:noAutofit/>
          </a:bodyPr>
          <a:lstStyle/>
          <a:p>
            <a:pPr marL="0" lvl="0" indent="0">
              <a:spcBef>
                <a:spcPts val="0"/>
              </a:spcBef>
              <a:buSzPct val="25000"/>
              <a:buNone/>
            </a:pPr>
            <a:r>
              <a:rPr lang="en-US" altLang="ja-JP" sz="6600" b="1" dirty="0" smtClean="0">
                <a:solidFill>
                  <a:schemeClr val="tx1"/>
                </a:solidFill>
                <a:latin typeface="Meiryo" panose="020B0604030504040204" pitchFamily="34" charset="-128"/>
                <a:ea typeface="Meiryo" panose="020B0604030504040204" pitchFamily="34" charset="-128"/>
              </a:rPr>
              <a:t>QFT</a:t>
            </a:r>
            <a:r>
              <a:rPr lang="ja-JP" altLang="en-US" sz="6600" b="1" dirty="0" smtClean="0">
                <a:solidFill>
                  <a:schemeClr val="tx1"/>
                </a:solidFill>
                <a:latin typeface="Meiryo" panose="020B0604030504040204" pitchFamily="34" charset="-128"/>
                <a:ea typeface="Meiryo" panose="020B0604030504040204" pitchFamily="34" charset="-128"/>
              </a:rPr>
              <a:t>を実践するうえ</a:t>
            </a:r>
            <a:r>
              <a:rPr lang="ja-JP" altLang="en-US" sz="6600" b="1" dirty="0">
                <a:solidFill>
                  <a:schemeClr val="tx1"/>
                </a:solidFill>
                <a:latin typeface="Meiryo" panose="020B0604030504040204" pitchFamily="34" charset="-128"/>
                <a:ea typeface="Meiryo" panose="020B0604030504040204" pitchFamily="34" charset="-128"/>
              </a:rPr>
              <a:t>で</a:t>
            </a:r>
            <a:r>
              <a:rPr lang="ja-JP" altLang="en-US" sz="6600" b="1" dirty="0" smtClean="0">
                <a:solidFill>
                  <a:schemeClr val="tx1"/>
                </a:solidFill>
                <a:latin typeface="Meiryo" panose="020B0604030504040204" pitchFamily="34" charset="-128"/>
                <a:ea typeface="Meiryo" panose="020B0604030504040204" pitchFamily="34" charset="-128"/>
              </a:rPr>
              <a:t>まだ知りたいこと</a:t>
            </a:r>
            <a:endParaRPr lang="en-US" sz="6600" b="1"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64070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402595" y="601106"/>
            <a:ext cx="7742237" cy="1591470"/>
          </a:xfrm>
          <a:prstGeom prst="rect">
            <a:avLst/>
          </a:prstGeom>
          <a:noFill/>
          <a:ln>
            <a:noFill/>
          </a:ln>
        </p:spPr>
        <p:txBody>
          <a:bodyPr lIns="91425" tIns="45700" rIns="91425" bIns="45700" anchor="t" anchorCtr="0">
            <a:noAutofit/>
          </a:bodyPr>
          <a:lstStyle/>
          <a:p>
            <a:pPr lvl="0">
              <a:spcBef>
                <a:spcPts val="0"/>
              </a:spcBef>
              <a:buClr>
                <a:schemeClr val="accent1"/>
              </a:buClr>
              <a:buSzPct val="25000"/>
            </a:pPr>
            <a:r>
              <a:rPr lang="en-US" altLang="ja-JP" sz="4800" b="1" dirty="0">
                <a:solidFill>
                  <a:schemeClr val="tx1"/>
                </a:solidFill>
                <a:latin typeface="Meiryo" panose="020B0604030504040204" pitchFamily="34" charset="-128"/>
                <a:ea typeface="Meiryo" panose="020B0604030504040204" pitchFamily="34" charset="-128"/>
              </a:rPr>
              <a:t>QFT</a:t>
            </a:r>
            <a:r>
              <a:rPr lang="ja-JP" altLang="en-US" sz="4800" b="1" dirty="0" smtClean="0">
                <a:solidFill>
                  <a:schemeClr val="tx1"/>
                </a:solidFill>
                <a:latin typeface="Meiryo" panose="020B0604030504040204" pitchFamily="34" charset="-128"/>
                <a:ea typeface="Meiryo" panose="020B0604030504040204" pitchFamily="34" charset="-128"/>
              </a:rPr>
              <a:t>を実践するうえで、まだ</a:t>
            </a:r>
            <a:r>
              <a:rPr lang="ja-JP" altLang="en-US" sz="4800" b="1" dirty="0">
                <a:solidFill>
                  <a:schemeClr val="tx1"/>
                </a:solidFill>
                <a:latin typeface="Meiryo" panose="020B0604030504040204" pitchFamily="34" charset="-128"/>
                <a:ea typeface="Meiryo" panose="020B0604030504040204" pitchFamily="34" charset="-128"/>
              </a:rPr>
              <a:t>知りたい</a:t>
            </a:r>
            <a:r>
              <a:rPr lang="ja-JP" altLang="en-US" sz="4800" b="1" dirty="0" smtClean="0">
                <a:solidFill>
                  <a:schemeClr val="tx1"/>
                </a:solidFill>
                <a:latin typeface="Meiryo" panose="020B0604030504040204" pitchFamily="34" charset="-128"/>
                <a:ea typeface="Meiryo" panose="020B0604030504040204" pitchFamily="34" charset="-128"/>
              </a:rPr>
              <a:t>こと</a:t>
            </a:r>
            <a:r>
              <a:rPr lang="ja-JP" altLang="en-US" sz="4800" dirty="0" smtClean="0">
                <a:solidFill>
                  <a:schemeClr val="bg1"/>
                </a:solidFill>
                <a:latin typeface="Meiryo" panose="020B0604030504040204" pitchFamily="34" charset="-128"/>
                <a:ea typeface="Meiryo" panose="020B0604030504040204" pitchFamily="34" charset="-128"/>
                <a:cs typeface="+mn-cs"/>
              </a:rPr>
              <a:t>室</a:t>
            </a:r>
            <a:r>
              <a:rPr lang="ja-JP" altLang="en-US" sz="4800" dirty="0">
                <a:solidFill>
                  <a:schemeClr val="bg1"/>
                </a:solidFill>
                <a:latin typeface="Meiryo" panose="020B0604030504040204" pitchFamily="34" charset="-128"/>
                <a:ea typeface="Meiryo" panose="020B0604030504040204" pitchFamily="34" charset="-128"/>
                <a:cs typeface="+mn-cs"/>
              </a:rPr>
              <a:t>では、子どもが自ら問いを立て、学んでいる</a:t>
            </a:r>
            <a:endParaRPr lang="en-US" sz="4800" dirty="0">
              <a:solidFill>
                <a:schemeClr val="bg1"/>
              </a:solidFill>
              <a:latin typeface="Meiryo" panose="020B0604030504040204" pitchFamily="34" charset="-128"/>
              <a:ea typeface="Meiryo" panose="020B0604030504040204" pitchFamily="34" charset="-128"/>
              <a:cs typeface="+mn-cs"/>
            </a:endParaRPr>
          </a:p>
        </p:txBody>
      </p:sp>
      <p:sp>
        <p:nvSpPr>
          <p:cNvPr id="763" name="Shape 763"/>
          <p:cNvSpPr/>
          <p:nvPr/>
        </p:nvSpPr>
        <p:spPr>
          <a:xfrm>
            <a:off x="498475" y="2289657"/>
            <a:ext cx="8175624" cy="4268305"/>
          </a:xfrm>
          <a:prstGeom prst="roundRect">
            <a:avLst>
              <a:gd name="adj" fmla="val 16667"/>
            </a:avLst>
          </a:prstGeom>
          <a:solidFill>
            <a:schemeClr val="accent3"/>
          </a:solidFill>
          <a:ln w="25400" cap="flat" cmpd="sng">
            <a:solidFill>
              <a:srgbClr val="5C687B"/>
            </a:solidFill>
            <a:prstDash val="solid"/>
            <a:round/>
            <a:headEnd type="none" w="med" len="med"/>
            <a:tailEnd type="none" w="med" len="med"/>
          </a:ln>
        </p:spPr>
        <p:txBody>
          <a:bodyPr lIns="91425" tIns="45700" rIns="91425" bIns="45700" anchor="t" anchorCtr="0">
            <a:noAutofit/>
          </a:bodyPr>
          <a:lstStyle/>
          <a:p>
            <a:pPr marL="222250" marR="0" lvl="0" indent="-222250" algn="l" rtl="0">
              <a:lnSpc>
                <a:spcPct val="100000"/>
              </a:lnSpc>
              <a:spcBef>
                <a:spcPts val="0"/>
              </a:spcBef>
              <a:spcAft>
                <a:spcPts val="0"/>
              </a:spcAft>
              <a:buClr>
                <a:srgbClr val="FFFFFF"/>
              </a:buClr>
              <a:buSzPct val="25000"/>
              <a:buFont typeface="Rockwell"/>
              <a:buNone/>
            </a:pPr>
            <a:r>
              <a:rPr lang="en-US" sz="4000" b="0" i="0" u="none" strike="noStrike" cap="none" dirty="0">
                <a:solidFill>
                  <a:srgbClr val="FFFFFF"/>
                </a:solidFill>
                <a:latin typeface="Meiryo" panose="020B0604030504040204" pitchFamily="34" charset="-128"/>
                <a:ea typeface="Meiryo" panose="020B0604030504040204" pitchFamily="34" charset="-128"/>
                <a:cs typeface="Rockwell"/>
                <a:sym typeface="Rockwell"/>
              </a:rPr>
              <a:t>1. </a:t>
            </a:r>
            <a:r>
              <a:rPr lang="en-US" sz="4000" dirty="0" err="1" smtClean="0">
                <a:solidFill>
                  <a:srgbClr val="FFFFFF"/>
                </a:solidFill>
                <a:latin typeface="Meiryo" panose="020B0604030504040204" pitchFamily="34" charset="-128"/>
                <a:ea typeface="Meiryo" panose="020B0604030504040204" pitchFamily="34" charset="-128"/>
                <a:cs typeface="Rockwell"/>
                <a:sym typeface="Rockwell"/>
              </a:rPr>
              <a:t>できるだけたくさん</a:t>
            </a:r>
            <a:r>
              <a:rPr lang="ja-JP" altLang="en-US" sz="4000" dirty="0" smtClean="0">
                <a:solidFill>
                  <a:srgbClr val="FFFFFF"/>
                </a:solidFill>
                <a:latin typeface="Meiryo" panose="020B0604030504040204" pitchFamily="34" charset="-128"/>
                <a:ea typeface="Meiryo" panose="020B0604030504040204" pitchFamily="34" charset="-128"/>
                <a:cs typeface="Rockwell"/>
                <a:sym typeface="Rockwell"/>
              </a:rPr>
              <a:t>だす</a:t>
            </a:r>
            <a:r>
              <a:rPr lang="en-US" sz="4000" dirty="0">
                <a:solidFill>
                  <a:srgbClr val="FFFFFF"/>
                </a:solidFill>
                <a:latin typeface="Meiryo" panose="020B0604030504040204" pitchFamily="34" charset="-128"/>
                <a:ea typeface="Meiryo" panose="020B0604030504040204" pitchFamily="34" charset="-128"/>
                <a:cs typeface="Rockwell"/>
                <a:sym typeface="Rockwell"/>
              </a:rPr>
              <a:t>。</a:t>
            </a:r>
          </a:p>
          <a:p>
            <a:pPr marL="222250" marR="0" lvl="0" indent="-222250" algn="l" rtl="0">
              <a:lnSpc>
                <a:spcPct val="100000"/>
              </a:lnSpc>
              <a:spcBef>
                <a:spcPts val="1800"/>
              </a:spcBef>
              <a:spcAft>
                <a:spcPts val="0"/>
              </a:spcAft>
              <a:buClr>
                <a:srgbClr val="FFFFFF"/>
              </a:buClr>
              <a:buSzPct val="25000"/>
              <a:buFont typeface="Rockwell"/>
              <a:buNone/>
            </a:pPr>
            <a:r>
              <a:rPr lang="en-US" sz="4000" b="0" i="0" u="none" strike="noStrike" cap="none" dirty="0">
                <a:solidFill>
                  <a:srgbClr val="FFFFFF"/>
                </a:solidFill>
                <a:latin typeface="Meiryo" panose="020B0604030504040204" pitchFamily="34" charset="-128"/>
                <a:ea typeface="Meiryo" panose="020B0604030504040204" pitchFamily="34" charset="-128"/>
                <a:cs typeface="Rockwell"/>
                <a:sym typeface="Rockwell"/>
              </a:rPr>
              <a:t>2. </a:t>
            </a:r>
            <a:r>
              <a:rPr lang="en-US" sz="4000" dirty="0" err="1" smtClean="0">
                <a:solidFill>
                  <a:srgbClr val="FFFFFF"/>
                </a:solidFill>
                <a:latin typeface="Meiryo" panose="020B0604030504040204" pitchFamily="34" charset="-128"/>
                <a:ea typeface="Meiryo" panose="020B0604030504040204" pitchFamily="34" charset="-128"/>
                <a:cs typeface="Rockwell"/>
                <a:sym typeface="Rockwell"/>
              </a:rPr>
              <a:t>話し合ったり</a:t>
            </a:r>
            <a:r>
              <a:rPr lang="en-US" sz="4000" dirty="0" err="1">
                <a:solidFill>
                  <a:srgbClr val="FFFFFF"/>
                </a:solidFill>
                <a:latin typeface="Meiryo" panose="020B0604030504040204" pitchFamily="34" charset="-128"/>
                <a:ea typeface="Meiryo" panose="020B0604030504040204" pitchFamily="34" charset="-128"/>
                <a:cs typeface="Rockwell"/>
                <a:sym typeface="Rockwell"/>
              </a:rPr>
              <a:t>、評価したり、答えたりしない</a:t>
            </a:r>
            <a:r>
              <a:rPr lang="en-US" sz="4000" dirty="0">
                <a:solidFill>
                  <a:srgbClr val="FFFFFF"/>
                </a:solidFill>
                <a:latin typeface="Meiryo" panose="020B0604030504040204" pitchFamily="34" charset="-128"/>
                <a:ea typeface="Meiryo" panose="020B0604030504040204" pitchFamily="34" charset="-128"/>
                <a:cs typeface="Rockwell"/>
                <a:sym typeface="Rockwell"/>
              </a:rPr>
              <a:t>。</a:t>
            </a:r>
          </a:p>
          <a:p>
            <a:pPr marL="222250" marR="0" lvl="0" indent="-222250" algn="l" rtl="0">
              <a:lnSpc>
                <a:spcPct val="100000"/>
              </a:lnSpc>
              <a:spcBef>
                <a:spcPts val="1800"/>
              </a:spcBef>
              <a:spcAft>
                <a:spcPts val="0"/>
              </a:spcAft>
              <a:buClr>
                <a:srgbClr val="FFFFFF"/>
              </a:buClr>
              <a:buSzPct val="25000"/>
              <a:buFont typeface="Rockwell"/>
              <a:buNone/>
            </a:pPr>
            <a:r>
              <a:rPr lang="en-US" sz="4000" b="0" i="0" u="none" strike="noStrike" cap="none" dirty="0">
                <a:solidFill>
                  <a:srgbClr val="FFFFFF"/>
                </a:solidFill>
                <a:latin typeface="Meiryo" panose="020B0604030504040204" pitchFamily="34" charset="-128"/>
                <a:ea typeface="Meiryo" panose="020B0604030504040204" pitchFamily="34" charset="-128"/>
                <a:cs typeface="Rockwell"/>
                <a:sym typeface="Rockwell"/>
              </a:rPr>
              <a:t>3. </a:t>
            </a:r>
            <a:r>
              <a:rPr lang="en-US" sz="4000" dirty="0" err="1" smtClean="0">
                <a:solidFill>
                  <a:srgbClr val="FFFFFF"/>
                </a:solidFill>
                <a:latin typeface="Meiryo" panose="020B0604030504040204" pitchFamily="34" charset="-128"/>
                <a:ea typeface="Meiryo" panose="020B0604030504040204" pitchFamily="34" charset="-128"/>
                <a:cs typeface="Rockwell"/>
                <a:sym typeface="Rockwell"/>
              </a:rPr>
              <a:t>発言の通りに書き出す</a:t>
            </a:r>
            <a:r>
              <a:rPr lang="en-US" sz="4000" dirty="0">
                <a:solidFill>
                  <a:srgbClr val="FFFFFF"/>
                </a:solidFill>
                <a:latin typeface="Meiryo" panose="020B0604030504040204" pitchFamily="34" charset="-128"/>
                <a:ea typeface="Meiryo" panose="020B0604030504040204" pitchFamily="34" charset="-128"/>
                <a:cs typeface="Rockwell"/>
                <a:sym typeface="Rockwell"/>
              </a:rPr>
              <a:t>。</a:t>
            </a:r>
          </a:p>
          <a:p>
            <a:pPr marL="222250" marR="0" lvl="0" indent="-222250" algn="l" rtl="0">
              <a:lnSpc>
                <a:spcPct val="100000"/>
              </a:lnSpc>
              <a:spcBef>
                <a:spcPts val="1800"/>
              </a:spcBef>
              <a:spcAft>
                <a:spcPts val="0"/>
              </a:spcAft>
              <a:buClr>
                <a:srgbClr val="FFFFFF"/>
              </a:buClr>
              <a:buSzPct val="25000"/>
              <a:buFont typeface="Rockwell"/>
              <a:buNone/>
            </a:pPr>
            <a:r>
              <a:rPr lang="en-US" sz="4000" b="0" i="0" u="none" strike="noStrike" cap="none" dirty="0">
                <a:solidFill>
                  <a:srgbClr val="FFFFFF"/>
                </a:solidFill>
                <a:latin typeface="Meiryo" panose="020B0604030504040204" pitchFamily="34" charset="-128"/>
                <a:ea typeface="Meiryo" panose="020B0604030504040204" pitchFamily="34" charset="-128"/>
                <a:cs typeface="Rockwell"/>
                <a:sym typeface="Rockwell"/>
              </a:rPr>
              <a:t>4. </a:t>
            </a:r>
            <a:r>
              <a:rPr lang="en-US" sz="4000" dirty="0" err="1">
                <a:solidFill>
                  <a:srgbClr val="FFFFFF"/>
                </a:solidFill>
                <a:latin typeface="Meiryo" panose="020B0604030504040204" pitchFamily="34" charset="-128"/>
                <a:ea typeface="Meiryo" panose="020B0604030504040204" pitchFamily="34" charset="-128"/>
                <a:cs typeface="Rockwell"/>
                <a:sym typeface="Rockwell"/>
              </a:rPr>
              <a:t>意見や主張は疑問文に直す</a:t>
            </a:r>
            <a:r>
              <a:rPr lang="en-US" sz="4000" dirty="0">
                <a:solidFill>
                  <a:srgbClr val="FFFFFF"/>
                </a:solidFill>
                <a:latin typeface="Meiryo" panose="020B0604030504040204" pitchFamily="34" charset="-128"/>
                <a:ea typeface="Meiryo" panose="020B0604030504040204" pitchFamily="34" charset="-128"/>
                <a:cs typeface="Rockwell"/>
                <a:sym typeface="Rockwell"/>
              </a:rPr>
              <a:t>。</a:t>
            </a:r>
          </a:p>
          <a:p>
            <a:pPr marL="222250" marR="0" lvl="0" indent="-222250" algn="ctr" rtl="0">
              <a:lnSpc>
                <a:spcPct val="100000"/>
              </a:lnSpc>
              <a:spcBef>
                <a:spcPts val="1800"/>
              </a:spcBef>
              <a:spcAft>
                <a:spcPts val="0"/>
              </a:spcAft>
              <a:buClr>
                <a:schemeClr val="dk1"/>
              </a:buClr>
              <a:buFont typeface="Rockwell"/>
              <a:buNone/>
            </a:pPr>
            <a:endParaRPr sz="36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Tree>
    <p:extLst>
      <p:ext uri="{BB962C8B-B14F-4D97-AF65-F5344CB8AC3E}">
        <p14:creationId xmlns:p14="http://schemas.microsoft.com/office/powerpoint/2010/main" val="3368987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title"/>
          </p:nvPr>
        </p:nvSpPr>
        <p:spPr>
          <a:xfrm>
            <a:off x="498475" y="484187"/>
            <a:ext cx="7556500" cy="11160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ja-JP" altLang="en-US" sz="4000" dirty="0" smtClean="0">
                <a:latin typeface="Meiryo" panose="020B0604030504040204" pitchFamily="34" charset="-128"/>
                <a:ea typeface="Meiryo" panose="020B0604030504040204" pitchFamily="34" charset="-128"/>
              </a:rPr>
              <a:t>クローズド・</a:t>
            </a:r>
            <a:r>
              <a:rPr lang="ja-JP" altLang="en-US" sz="4000" dirty="0">
                <a:latin typeface="Meiryo" panose="020B0604030504040204" pitchFamily="34" charset="-128"/>
                <a:ea typeface="Meiryo" panose="020B0604030504040204" pitchFamily="34" charset="-128"/>
              </a:rPr>
              <a:t>クエスチョン</a:t>
            </a:r>
            <a:r>
              <a:rPr lang="ja-JP" altLang="en-US" sz="4000" dirty="0" smtClean="0">
                <a:latin typeface="Meiryo" panose="020B0604030504040204" pitchFamily="34" charset="-128"/>
                <a:ea typeface="Meiryo" panose="020B0604030504040204" pitchFamily="34" charset="-128"/>
              </a:rPr>
              <a:t>とオープン・クエスチョン</a:t>
            </a:r>
            <a:r>
              <a:rPr lang="en-US" sz="4000" dirty="0" err="1" smtClean="0">
                <a:latin typeface="Meiryo" panose="020B0604030504040204" pitchFamily="34" charset="-128"/>
                <a:ea typeface="Meiryo" panose="020B0604030504040204" pitchFamily="34" charset="-128"/>
              </a:rPr>
              <a:t>に分類する</a:t>
            </a:r>
            <a:endParaRPr lang="en-US" sz="4000" dirty="0">
              <a:latin typeface="Meiryo" panose="020B0604030504040204" pitchFamily="34" charset="-128"/>
              <a:ea typeface="Meiryo" panose="020B0604030504040204" pitchFamily="34" charset="-128"/>
            </a:endParaRPr>
          </a:p>
        </p:txBody>
      </p:sp>
      <p:sp>
        <p:nvSpPr>
          <p:cNvPr id="782" name="Shape 782"/>
          <p:cNvSpPr txBox="1">
            <a:spLocks noGrp="1"/>
          </p:cNvSpPr>
          <p:nvPr>
            <p:ph type="body" idx="1"/>
          </p:nvPr>
        </p:nvSpPr>
        <p:spPr>
          <a:xfrm>
            <a:off x="498475" y="2482197"/>
            <a:ext cx="8362950" cy="4144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3000" u="sng" dirty="0" err="1">
                <a:solidFill>
                  <a:srgbClr val="000000"/>
                </a:solidFill>
                <a:latin typeface="Meiryo" panose="020B0604030504040204" pitchFamily="34" charset="-128"/>
                <a:ea typeface="Meiryo" panose="020B0604030504040204" pitchFamily="34" charset="-128"/>
              </a:rPr>
              <a:t>定義</a:t>
            </a:r>
            <a:r>
              <a:rPr lang="en-US" sz="3000" b="0" i="0" u="none" strike="noStrike" cap="none" dirty="0">
                <a:solidFill>
                  <a:srgbClr val="000000"/>
                </a:solidFill>
                <a:latin typeface="Meiryo" panose="020B0604030504040204" pitchFamily="34" charset="-128"/>
                <a:ea typeface="Meiryo" panose="020B0604030504040204" pitchFamily="34" charset="-128"/>
                <a:sym typeface="Rockwell"/>
              </a:rPr>
              <a:t>: </a:t>
            </a:r>
          </a:p>
          <a:p>
            <a:pPr marL="457200" marR="0" lvl="1" indent="-228600" algn="l" rtl="0">
              <a:lnSpc>
                <a:spcPct val="90000"/>
              </a:lnSpc>
              <a:spcBef>
                <a:spcPts val="600"/>
              </a:spcBef>
              <a:spcAft>
                <a:spcPts val="0"/>
              </a:spcAft>
              <a:buClr>
                <a:srgbClr val="A1C4E3"/>
              </a:buClr>
              <a:buSzPct val="75000"/>
              <a:buFont typeface="Noto Sans Symbols"/>
              <a:buChar char="■"/>
            </a:pPr>
            <a:r>
              <a:rPr lang="ja-JP" altLang="en-US" b="1" dirty="0">
                <a:solidFill>
                  <a:srgbClr val="000000"/>
                </a:solidFill>
                <a:latin typeface="Meiryo" panose="020B0604030504040204" pitchFamily="34" charset="-128"/>
                <a:ea typeface="Meiryo" panose="020B0604030504040204" pitchFamily="34" charset="-128"/>
              </a:rPr>
              <a:t>クローズド</a:t>
            </a:r>
            <a:r>
              <a:rPr lang="en-US" b="1" dirty="0" smtClean="0">
                <a:solidFill>
                  <a:srgbClr val="000000"/>
                </a:solidFill>
                <a:latin typeface="Meiryo" panose="020B0604030504040204" pitchFamily="34" charset="-128"/>
                <a:ea typeface="Meiryo" panose="020B0604030504040204" pitchFamily="34" charset="-128"/>
              </a:rPr>
              <a:t>(closed-ended)</a:t>
            </a:r>
            <a:r>
              <a:rPr lang="ja-JP" altLang="en-US" b="1" dirty="0" smtClean="0">
                <a:solidFill>
                  <a:srgbClr val="000000"/>
                </a:solidFill>
                <a:latin typeface="Meiryo" panose="020B0604030504040204" pitchFamily="34" charset="-128"/>
                <a:ea typeface="Meiryo" panose="020B0604030504040204" pitchFamily="34" charset="-128"/>
              </a:rPr>
              <a:t>・</a:t>
            </a:r>
            <a:r>
              <a:rPr lang="ja-JP" altLang="en-US" dirty="0" smtClean="0">
                <a:solidFill>
                  <a:srgbClr val="000000"/>
                </a:solidFill>
                <a:latin typeface="Meiryo" panose="020B0604030504040204" pitchFamily="34" charset="-128"/>
                <a:ea typeface="Meiryo" panose="020B0604030504040204" pitchFamily="34" charset="-128"/>
              </a:rPr>
              <a:t>クエスチョン</a:t>
            </a:r>
            <a:r>
              <a:rPr lang="en-US" dirty="0" err="1" smtClean="0">
                <a:solidFill>
                  <a:srgbClr val="000000"/>
                </a:solidFill>
                <a:latin typeface="Meiryo" panose="020B0604030504040204" pitchFamily="34" charset="-128"/>
                <a:ea typeface="Meiryo" panose="020B0604030504040204" pitchFamily="34" charset="-128"/>
              </a:rPr>
              <a:t>とは</a:t>
            </a:r>
            <a:r>
              <a:rPr lang="en-US" dirty="0" err="1">
                <a:solidFill>
                  <a:srgbClr val="000000"/>
                </a:solidFill>
                <a:latin typeface="Meiryo" panose="020B0604030504040204" pitchFamily="34" charset="-128"/>
                <a:ea typeface="Meiryo" panose="020B0604030504040204" pitchFamily="34" charset="-128"/>
              </a:rPr>
              <a:t>「はい」か「いいえ」ないし</a:t>
            </a:r>
            <a:r>
              <a:rPr lang="en-US" b="1" dirty="0" err="1">
                <a:solidFill>
                  <a:srgbClr val="000000"/>
                </a:solidFill>
                <a:latin typeface="Meiryo" panose="020B0604030504040204" pitchFamily="34" charset="-128"/>
                <a:ea typeface="Meiryo" panose="020B0604030504040204" pitchFamily="34" charset="-128"/>
              </a:rPr>
              <a:t>一つの</a:t>
            </a:r>
            <a:r>
              <a:rPr lang="en-US" dirty="0" err="1">
                <a:solidFill>
                  <a:srgbClr val="000000"/>
                </a:solidFill>
                <a:latin typeface="Meiryo" panose="020B0604030504040204" pitchFamily="34" charset="-128"/>
                <a:ea typeface="Meiryo" panose="020B0604030504040204" pitchFamily="34" charset="-128"/>
              </a:rPr>
              <a:t>単語で答えられます</a:t>
            </a:r>
            <a:r>
              <a:rPr lang="en-US" dirty="0">
                <a:solidFill>
                  <a:srgbClr val="000000"/>
                </a:solidFill>
                <a:latin typeface="Meiryo" panose="020B0604030504040204" pitchFamily="34" charset="-128"/>
                <a:ea typeface="Meiryo" panose="020B0604030504040204" pitchFamily="34" charset="-128"/>
              </a:rPr>
              <a:t>。</a:t>
            </a:r>
            <a:r>
              <a:rPr lang="en-US" sz="2800" b="0" i="0" u="none" strike="noStrike" cap="none" dirty="0">
                <a:solidFill>
                  <a:srgbClr val="000000"/>
                </a:solidFill>
                <a:latin typeface="Meiryo" panose="020B0604030504040204" pitchFamily="34" charset="-128"/>
                <a:ea typeface="Meiryo" panose="020B0604030504040204" pitchFamily="34" charset="-128"/>
                <a:sym typeface="Rockwell"/>
              </a:rPr>
              <a:t> </a:t>
            </a:r>
          </a:p>
          <a:p>
            <a:pPr marL="457200" marR="0" lvl="1" indent="-228600" algn="l" rtl="0">
              <a:lnSpc>
                <a:spcPct val="90000"/>
              </a:lnSpc>
              <a:spcBef>
                <a:spcPts val="600"/>
              </a:spcBef>
              <a:spcAft>
                <a:spcPts val="0"/>
              </a:spcAft>
              <a:buClr>
                <a:srgbClr val="A1C4E3"/>
              </a:buClr>
              <a:buSzPct val="75000"/>
              <a:buFont typeface="Noto Sans Symbols"/>
              <a:buChar char="■"/>
            </a:pPr>
            <a:r>
              <a:rPr lang="ja-JP" altLang="en-US" b="1" dirty="0">
                <a:solidFill>
                  <a:srgbClr val="000000"/>
                </a:solidFill>
                <a:latin typeface="Meiryo" panose="020B0604030504040204" pitchFamily="34" charset="-128"/>
                <a:ea typeface="Meiryo" panose="020B0604030504040204" pitchFamily="34" charset="-128"/>
              </a:rPr>
              <a:t>オープン</a:t>
            </a:r>
            <a:r>
              <a:rPr lang="en-US" b="1" dirty="0" smtClean="0">
                <a:solidFill>
                  <a:srgbClr val="000000"/>
                </a:solidFill>
                <a:latin typeface="Meiryo" panose="020B0604030504040204" pitchFamily="34" charset="-128"/>
                <a:ea typeface="Meiryo" panose="020B0604030504040204" pitchFamily="34" charset="-128"/>
              </a:rPr>
              <a:t>(open-ended)</a:t>
            </a:r>
            <a:r>
              <a:rPr lang="ja-JP" altLang="en-US" b="1" dirty="0" smtClean="0">
                <a:solidFill>
                  <a:srgbClr val="000000"/>
                </a:solidFill>
                <a:latin typeface="Meiryo" panose="020B0604030504040204" pitchFamily="34" charset="-128"/>
                <a:ea typeface="Meiryo" panose="020B0604030504040204" pitchFamily="34" charset="-128"/>
              </a:rPr>
              <a:t>・</a:t>
            </a:r>
            <a:r>
              <a:rPr lang="ja-JP" altLang="en-US" dirty="0" smtClean="0">
                <a:solidFill>
                  <a:srgbClr val="000000"/>
                </a:solidFill>
                <a:latin typeface="Meiryo" panose="020B0604030504040204" pitchFamily="34" charset="-128"/>
                <a:ea typeface="Meiryo" panose="020B0604030504040204" pitchFamily="34" charset="-128"/>
              </a:rPr>
              <a:t>クエスチョン</a:t>
            </a:r>
            <a:r>
              <a:rPr lang="en-US" dirty="0" err="1" smtClean="0">
                <a:solidFill>
                  <a:srgbClr val="000000"/>
                </a:solidFill>
                <a:latin typeface="Meiryo" panose="020B0604030504040204" pitchFamily="34" charset="-128"/>
                <a:ea typeface="Meiryo" panose="020B0604030504040204" pitchFamily="34" charset="-128"/>
              </a:rPr>
              <a:t>は説明を必要とします</a:t>
            </a:r>
            <a:r>
              <a:rPr lang="en-US" dirty="0" smtClean="0">
                <a:solidFill>
                  <a:srgbClr val="000000"/>
                </a:solidFill>
                <a:latin typeface="Meiryo" panose="020B0604030504040204" pitchFamily="34" charset="-128"/>
                <a:ea typeface="Meiryo" panose="020B0604030504040204" pitchFamily="34" charset="-128"/>
              </a:rPr>
              <a:t>。</a:t>
            </a:r>
          </a:p>
          <a:p>
            <a:pPr marL="457200" marR="0" lvl="1" indent="-228600" algn="l" rtl="0">
              <a:lnSpc>
                <a:spcPct val="90000"/>
              </a:lnSpc>
              <a:spcBef>
                <a:spcPts val="600"/>
              </a:spcBef>
              <a:spcAft>
                <a:spcPts val="0"/>
              </a:spcAft>
              <a:buClr>
                <a:srgbClr val="A1C4E3"/>
              </a:buClr>
              <a:buSzPct val="75000"/>
              <a:buFont typeface="Noto Sans Symbols"/>
              <a:buChar char="■"/>
            </a:pPr>
            <a:endParaRPr lang="en-US" dirty="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1800"/>
              </a:spcBef>
              <a:spcAft>
                <a:spcPts val="0"/>
              </a:spcAft>
              <a:buClr>
                <a:schemeClr val="accent1"/>
              </a:buClr>
              <a:buSzPct val="25000"/>
              <a:buFont typeface="Noto Sans Symbols"/>
              <a:buNone/>
            </a:pPr>
            <a:r>
              <a:rPr lang="en-US" sz="3000" u="sng" dirty="0" err="1">
                <a:solidFill>
                  <a:srgbClr val="000000"/>
                </a:solidFill>
                <a:latin typeface="Meiryo" panose="020B0604030504040204" pitchFamily="34" charset="-128"/>
                <a:ea typeface="Meiryo" panose="020B0604030504040204" pitchFamily="34" charset="-128"/>
              </a:rPr>
              <a:t>指示</a:t>
            </a:r>
            <a:r>
              <a:rPr lang="en-US" sz="3000" b="0" i="0" u="none" strike="noStrike" cap="none" dirty="0">
                <a:solidFill>
                  <a:srgbClr val="000000"/>
                </a:solidFill>
                <a:latin typeface="Meiryo" panose="020B0604030504040204" pitchFamily="34" charset="-128"/>
                <a:ea typeface="Meiryo" panose="020B0604030504040204" pitchFamily="34" charset="-128"/>
                <a:sym typeface="Rockwell"/>
              </a:rPr>
              <a:t>: </a:t>
            </a:r>
            <a:r>
              <a:rPr lang="ja-JP" altLang="en-US" sz="3000" dirty="0" smtClean="0">
                <a:solidFill>
                  <a:srgbClr val="000000"/>
                </a:solidFill>
                <a:latin typeface="Meiryo" panose="020B0604030504040204" pitchFamily="34" charset="-128"/>
                <a:ea typeface="Meiryo" panose="020B0604030504040204" pitchFamily="34" charset="-128"/>
              </a:rPr>
              <a:t>クローズド・クエスチョン</a:t>
            </a:r>
            <a:r>
              <a:rPr lang="en-US" sz="3000" dirty="0" err="1" smtClean="0">
                <a:solidFill>
                  <a:srgbClr val="000000"/>
                </a:solidFill>
                <a:latin typeface="Meiryo" panose="020B0604030504040204" pitchFamily="34" charset="-128"/>
                <a:ea typeface="Meiryo" panose="020B0604030504040204" pitchFamily="34" charset="-128"/>
              </a:rPr>
              <a:t>には</a:t>
            </a:r>
            <a:r>
              <a:rPr lang="en-US" sz="3000" dirty="0" smtClean="0">
                <a:solidFill>
                  <a:srgbClr val="000000"/>
                </a:solidFill>
                <a:latin typeface="Meiryo" panose="020B0604030504040204" pitchFamily="34" charset="-128"/>
                <a:ea typeface="Meiryo" panose="020B0604030504040204" pitchFamily="34" charset="-128"/>
              </a:rPr>
              <a:t> </a:t>
            </a:r>
            <a:r>
              <a:rPr lang="en-US" altLang="ja-JP" sz="3000" b="1" dirty="0" smtClean="0">
                <a:solidFill>
                  <a:srgbClr val="000000"/>
                </a:solidFill>
                <a:latin typeface="Meiryo" panose="020B0604030504040204" pitchFamily="34" charset="-128"/>
                <a:ea typeface="Meiryo" panose="020B0604030504040204" pitchFamily="34" charset="-128"/>
              </a:rPr>
              <a:t>C </a:t>
            </a:r>
            <a:r>
              <a:rPr lang="en-US" sz="3000" dirty="0" smtClean="0">
                <a:solidFill>
                  <a:srgbClr val="000000"/>
                </a:solidFill>
                <a:latin typeface="Meiryo" panose="020B0604030504040204" pitchFamily="34" charset="-128"/>
                <a:ea typeface="Meiryo" panose="020B0604030504040204" pitchFamily="34" charset="-128"/>
              </a:rPr>
              <a:t>を、</a:t>
            </a:r>
            <a:r>
              <a:rPr lang="ja-JP" altLang="en-US" sz="3000" dirty="0" smtClean="0">
                <a:solidFill>
                  <a:srgbClr val="000000"/>
                </a:solidFill>
                <a:latin typeface="Meiryo" panose="020B0604030504040204" pitchFamily="34" charset="-128"/>
                <a:ea typeface="Meiryo" panose="020B0604030504040204" pitchFamily="34" charset="-128"/>
              </a:rPr>
              <a:t>オープン・クエスチョン</a:t>
            </a:r>
            <a:r>
              <a:rPr lang="en-US" sz="3000" dirty="0" err="1" smtClean="0">
                <a:solidFill>
                  <a:srgbClr val="000000"/>
                </a:solidFill>
                <a:latin typeface="Meiryo" panose="020B0604030504040204" pitchFamily="34" charset="-128"/>
                <a:ea typeface="Meiryo" panose="020B0604030504040204" pitchFamily="34" charset="-128"/>
              </a:rPr>
              <a:t>には</a:t>
            </a:r>
            <a:r>
              <a:rPr lang="en-US" sz="3000" dirty="0" smtClean="0">
                <a:solidFill>
                  <a:srgbClr val="000000"/>
                </a:solidFill>
                <a:latin typeface="Meiryo" panose="020B0604030504040204" pitchFamily="34" charset="-128"/>
                <a:ea typeface="Meiryo" panose="020B0604030504040204" pitchFamily="34" charset="-128"/>
              </a:rPr>
              <a:t> </a:t>
            </a:r>
            <a:r>
              <a:rPr lang="en-US" altLang="ja-JP" sz="3000" b="1" dirty="0" smtClean="0">
                <a:solidFill>
                  <a:srgbClr val="000000"/>
                </a:solidFill>
                <a:latin typeface="Meiryo" panose="020B0604030504040204" pitchFamily="34" charset="-128"/>
                <a:ea typeface="Meiryo" panose="020B0604030504040204" pitchFamily="34" charset="-128"/>
              </a:rPr>
              <a:t>O </a:t>
            </a:r>
            <a:r>
              <a:rPr lang="en-US" sz="3000" dirty="0" err="1" smtClean="0">
                <a:solidFill>
                  <a:srgbClr val="000000"/>
                </a:solidFill>
                <a:latin typeface="Meiryo" panose="020B0604030504040204" pitchFamily="34" charset="-128"/>
                <a:ea typeface="Meiryo" panose="020B0604030504040204" pitchFamily="34" charset="-128"/>
              </a:rPr>
              <a:t>をつけて分け</a:t>
            </a:r>
            <a:r>
              <a:rPr lang="ja-JP" altLang="en-US" sz="3000" dirty="0" smtClean="0">
                <a:solidFill>
                  <a:srgbClr val="000000"/>
                </a:solidFill>
                <a:latin typeface="Meiryo" panose="020B0604030504040204" pitchFamily="34" charset="-128"/>
                <a:ea typeface="Meiryo" panose="020B0604030504040204" pitchFamily="34" charset="-128"/>
              </a:rPr>
              <a:t>まし</a:t>
            </a:r>
            <a:r>
              <a:rPr lang="ja-JP" altLang="en-US" sz="3000" dirty="0" err="1" smtClean="0">
                <a:solidFill>
                  <a:srgbClr val="000000"/>
                </a:solidFill>
                <a:latin typeface="Meiryo" panose="020B0604030504040204" pitchFamily="34" charset="-128"/>
                <a:ea typeface="Meiryo" panose="020B0604030504040204" pitchFamily="34" charset="-128"/>
              </a:rPr>
              <a:t>ょう</a:t>
            </a:r>
            <a:r>
              <a:rPr lang="en-US" sz="3000" dirty="0" smtClean="0">
                <a:solidFill>
                  <a:srgbClr val="000000"/>
                </a:solidFill>
                <a:latin typeface="Meiryo" panose="020B0604030504040204" pitchFamily="34" charset="-128"/>
                <a:ea typeface="Meiryo" panose="020B0604030504040204" pitchFamily="34" charset="-128"/>
              </a:rPr>
              <a:t>。</a:t>
            </a:r>
            <a:endParaRPr lang="en-US" sz="30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39869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txBox="1"/>
          <p:nvPr/>
        </p:nvSpPr>
        <p:spPr>
          <a:xfrm>
            <a:off x="862012" y="2281238"/>
            <a:ext cx="6400799" cy="1752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endParaRPr sz="3200" b="1" i="0" u="none" strike="noStrike" cap="none">
              <a:solidFill>
                <a:srgbClr val="000000"/>
              </a:solidFill>
              <a:latin typeface="Arial"/>
              <a:ea typeface="Arial"/>
              <a:cs typeface="Arial"/>
              <a:sym typeface="Arial"/>
            </a:endParaRPr>
          </a:p>
        </p:txBody>
      </p:sp>
      <p:sp>
        <p:nvSpPr>
          <p:cNvPr id="815" name="Shape 815"/>
          <p:cNvSpPr txBox="1">
            <a:spLocks noGrp="1"/>
          </p:cNvSpPr>
          <p:nvPr>
            <p:ph type="title"/>
          </p:nvPr>
        </p:nvSpPr>
        <p:spPr>
          <a:xfrm>
            <a:off x="498475" y="484187"/>
            <a:ext cx="7556500" cy="11160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ja-JP" altLang="en-US" sz="4000" dirty="0">
                <a:latin typeface="Meiryo" panose="020B0604030504040204" pitchFamily="34" charset="-128"/>
                <a:ea typeface="Meiryo" panose="020B0604030504040204" pitchFamily="34" charset="-128"/>
              </a:rPr>
              <a:t>転換</a:t>
            </a:r>
            <a:r>
              <a:rPr lang="en-US" sz="4000" dirty="0" err="1" smtClean="0">
                <a:latin typeface="Meiryo" panose="020B0604030504040204" pitchFamily="34" charset="-128"/>
                <a:ea typeface="Meiryo" panose="020B0604030504040204" pitchFamily="34" charset="-128"/>
              </a:rPr>
              <a:t>する</a:t>
            </a:r>
            <a:endParaRPr lang="en-US" sz="4000" dirty="0">
              <a:latin typeface="Meiryo" panose="020B0604030504040204" pitchFamily="34" charset="-128"/>
              <a:ea typeface="Meiryo" panose="020B0604030504040204" pitchFamily="34" charset="-128"/>
            </a:endParaRPr>
          </a:p>
        </p:txBody>
      </p:sp>
      <p:sp>
        <p:nvSpPr>
          <p:cNvPr id="816" name="Shape 816"/>
          <p:cNvSpPr txBox="1">
            <a:spLocks noGrp="1"/>
          </p:cNvSpPr>
          <p:nvPr>
            <p:ph type="body" idx="1"/>
          </p:nvPr>
        </p:nvSpPr>
        <p:spPr>
          <a:xfrm>
            <a:off x="457200" y="1905000"/>
            <a:ext cx="8229600" cy="4133849"/>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accent1"/>
              </a:buClr>
              <a:buSzPct val="75000"/>
              <a:buFont typeface="Noto Sans Symbols"/>
              <a:buChar char="■"/>
            </a:pPr>
            <a:r>
              <a:rPr lang="ja-JP" altLang="en-US" sz="2800" b="1" dirty="0" smtClean="0">
                <a:solidFill>
                  <a:schemeClr val="dk1"/>
                </a:solidFill>
                <a:latin typeface="Meiryo" panose="020B0604030504040204" pitchFamily="34" charset="-128"/>
                <a:ea typeface="Meiryo" panose="020B0604030504040204" pitchFamily="34" charset="-128"/>
                <a:cs typeface="Gill Sans"/>
                <a:sym typeface="Gill Sans"/>
              </a:rPr>
              <a:t>クローズド・クエスチョン</a:t>
            </a:r>
            <a:r>
              <a:rPr lang="en-US" sz="2800" dirty="0" err="1" smtClean="0">
                <a:solidFill>
                  <a:schemeClr val="dk1"/>
                </a:solidFill>
                <a:latin typeface="Meiryo" panose="020B0604030504040204" pitchFamily="34" charset="-128"/>
                <a:ea typeface="Meiryo" panose="020B0604030504040204" pitchFamily="34" charset="-128"/>
                <a:cs typeface="Gill Sans"/>
                <a:sym typeface="Gill Sans"/>
              </a:rPr>
              <a:t>を一つ選んで</a:t>
            </a:r>
            <a:r>
              <a:rPr lang="en-US" sz="2800" dirty="0" smtClean="0">
                <a:solidFill>
                  <a:schemeClr val="dk1"/>
                </a:solidFill>
                <a:latin typeface="Meiryo" panose="020B0604030504040204" pitchFamily="34" charset="-128"/>
                <a:ea typeface="Meiryo" panose="020B0604030504040204" pitchFamily="34" charset="-128"/>
                <a:cs typeface="Gill Sans"/>
                <a:sym typeface="Gill Sans"/>
              </a:rPr>
              <a:t>、</a:t>
            </a:r>
            <a:r>
              <a:rPr lang="ja-JP" altLang="en-US" sz="2800" b="1" dirty="0" smtClean="0">
                <a:solidFill>
                  <a:schemeClr val="dk1"/>
                </a:solidFill>
                <a:latin typeface="Meiryo" panose="020B0604030504040204" pitchFamily="34" charset="-128"/>
                <a:ea typeface="Meiryo" panose="020B0604030504040204" pitchFamily="34" charset="-128"/>
                <a:cs typeface="Gill Sans"/>
                <a:sym typeface="Gill Sans"/>
              </a:rPr>
              <a:t>オープン・クエスチョン</a:t>
            </a:r>
            <a:r>
              <a:rPr lang="en-US" sz="2800" dirty="0" err="1" smtClean="0">
                <a:solidFill>
                  <a:schemeClr val="dk1"/>
                </a:solidFill>
                <a:latin typeface="Meiryo" panose="020B0604030504040204" pitchFamily="34" charset="-128"/>
                <a:ea typeface="Meiryo" panose="020B0604030504040204" pitchFamily="34" charset="-128"/>
                <a:cs typeface="Gill Sans"/>
                <a:sym typeface="Gill Sans"/>
              </a:rPr>
              <a:t>に変えましょう</a:t>
            </a:r>
            <a:r>
              <a:rPr lang="en-US" sz="2800" b="1" i="0" u="none" strike="noStrike" cap="none" dirty="0" smtClean="0">
                <a:solidFill>
                  <a:srgbClr val="9D90A0"/>
                </a:solidFill>
                <a:latin typeface="Meiryo" panose="020B0604030504040204" pitchFamily="34" charset="-128"/>
                <a:ea typeface="Meiryo" panose="020B0604030504040204" pitchFamily="34" charset="-128"/>
                <a:cs typeface="Gill Sans"/>
                <a:sym typeface="Gill Sans"/>
              </a:rPr>
              <a:t> </a:t>
            </a:r>
            <a:endParaRPr lang="en-US" sz="2800" b="1" i="0" u="none" strike="noStrike" cap="none" dirty="0">
              <a:solidFill>
                <a:srgbClr val="9D90A0"/>
              </a:solidFill>
              <a:latin typeface="Meiryo" panose="020B0604030504040204" pitchFamily="34" charset="-128"/>
              <a:ea typeface="Meiryo" panose="020B0604030504040204" pitchFamily="34" charset="-128"/>
              <a:cs typeface="Gill Sans"/>
              <a:sym typeface="Gill Sans"/>
            </a:endParaRPr>
          </a:p>
          <a:p>
            <a:pPr marL="228600" marR="0" lvl="0" indent="-228600" algn="l" rtl="0">
              <a:spcBef>
                <a:spcPts val="2000"/>
              </a:spcBef>
              <a:spcAft>
                <a:spcPts val="0"/>
              </a:spcAft>
              <a:buClr>
                <a:schemeClr val="accent1"/>
              </a:buClr>
              <a:buSzPct val="25000"/>
              <a:buFont typeface="Noto Sans Symbols"/>
              <a:buNone/>
            </a:pPr>
            <a:endParaRPr sz="2000" b="0" i="0" u="none" strike="noStrike" cap="none" dirty="0">
              <a:solidFill>
                <a:srgbClr val="000000"/>
              </a:solidFill>
              <a:latin typeface="Meiryo" panose="020B0604030504040204" pitchFamily="34" charset="-128"/>
              <a:ea typeface="Meiryo" panose="020B0604030504040204" pitchFamily="34" charset="-128"/>
              <a:cs typeface="Gill Sans"/>
              <a:sym typeface="Gill Sans"/>
            </a:endParaRPr>
          </a:p>
          <a:p>
            <a:pPr marL="228600" marR="0" lvl="0" indent="-228600" algn="l" rtl="0">
              <a:spcBef>
                <a:spcPts val="2000"/>
              </a:spcBef>
              <a:spcAft>
                <a:spcPts val="0"/>
              </a:spcAft>
              <a:buClr>
                <a:schemeClr val="accent1"/>
              </a:buClr>
              <a:buSzPct val="25000"/>
              <a:buFont typeface="Noto Sans Symbols"/>
              <a:buNone/>
            </a:pPr>
            <a:endParaRPr sz="2000" b="0" i="0" u="none" strike="noStrike" cap="none" dirty="0">
              <a:solidFill>
                <a:srgbClr val="000000"/>
              </a:solidFill>
              <a:latin typeface="Meiryo" panose="020B0604030504040204" pitchFamily="34" charset="-128"/>
              <a:ea typeface="Meiryo" panose="020B0604030504040204" pitchFamily="34" charset="-128"/>
              <a:cs typeface="Gill Sans"/>
              <a:sym typeface="Gill Sans"/>
            </a:endParaRPr>
          </a:p>
          <a:p>
            <a:pPr lvl="0" indent="0" rtl="0">
              <a:spcBef>
                <a:spcPts val="0"/>
              </a:spcBef>
              <a:buClr>
                <a:schemeClr val="accent1"/>
              </a:buClr>
              <a:buSzPct val="75000"/>
              <a:buFont typeface="Noto Sans Symbols"/>
              <a:buChar char="■"/>
            </a:pPr>
            <a:r>
              <a:rPr lang="ja-JP" altLang="en-US" sz="2800" b="1" dirty="0" smtClean="0">
                <a:solidFill>
                  <a:schemeClr val="dk1"/>
                </a:solidFill>
                <a:latin typeface="Meiryo" panose="020B0604030504040204" pitchFamily="34" charset="-128"/>
                <a:ea typeface="Meiryo" panose="020B0604030504040204" pitchFamily="34" charset="-128"/>
                <a:cs typeface="Gill Sans"/>
                <a:sym typeface="Gill Sans"/>
              </a:rPr>
              <a:t>オープン・クエスチョン</a:t>
            </a:r>
            <a:r>
              <a:rPr lang="en-US" sz="2800" dirty="0" err="1" smtClean="0">
                <a:solidFill>
                  <a:schemeClr val="dk1"/>
                </a:solidFill>
                <a:latin typeface="Meiryo" panose="020B0604030504040204" pitchFamily="34" charset="-128"/>
                <a:ea typeface="Meiryo" panose="020B0604030504040204" pitchFamily="34" charset="-128"/>
                <a:cs typeface="Gill Sans"/>
                <a:sym typeface="Gill Sans"/>
              </a:rPr>
              <a:t>を一つ選んで</a:t>
            </a:r>
            <a:r>
              <a:rPr lang="en-US" sz="2800" dirty="0" smtClean="0">
                <a:solidFill>
                  <a:schemeClr val="dk1"/>
                </a:solidFill>
                <a:latin typeface="Meiryo" panose="020B0604030504040204" pitchFamily="34" charset="-128"/>
                <a:ea typeface="Meiryo" panose="020B0604030504040204" pitchFamily="34" charset="-128"/>
                <a:cs typeface="Gill Sans"/>
                <a:sym typeface="Gill Sans"/>
              </a:rPr>
              <a:t>、</a:t>
            </a:r>
            <a:r>
              <a:rPr lang="ja-JP" altLang="en-US" sz="2800" b="1" dirty="0" smtClean="0">
                <a:solidFill>
                  <a:schemeClr val="dk1"/>
                </a:solidFill>
                <a:latin typeface="Meiryo" panose="020B0604030504040204" pitchFamily="34" charset="-128"/>
                <a:ea typeface="Meiryo" panose="020B0604030504040204" pitchFamily="34" charset="-128"/>
                <a:cs typeface="Gill Sans"/>
                <a:sym typeface="Gill Sans"/>
              </a:rPr>
              <a:t>クローズド・クエスチョン</a:t>
            </a:r>
            <a:r>
              <a:rPr lang="en-US" sz="2800" dirty="0" err="1" smtClean="0">
                <a:solidFill>
                  <a:schemeClr val="dk1"/>
                </a:solidFill>
                <a:latin typeface="Meiryo" panose="020B0604030504040204" pitchFamily="34" charset="-128"/>
                <a:ea typeface="Meiryo" panose="020B0604030504040204" pitchFamily="34" charset="-128"/>
                <a:cs typeface="Gill Sans"/>
                <a:sym typeface="Gill Sans"/>
              </a:rPr>
              <a:t>に変えましょう</a:t>
            </a:r>
            <a:r>
              <a:rPr lang="en-US" sz="2800" b="1" dirty="0" smtClean="0">
                <a:solidFill>
                  <a:schemeClr val="accent6"/>
                </a:solidFill>
                <a:latin typeface="Meiryo" panose="020B0604030504040204" pitchFamily="34" charset="-128"/>
                <a:ea typeface="Meiryo" panose="020B0604030504040204" pitchFamily="34" charset="-128"/>
                <a:cs typeface="Gill Sans"/>
                <a:sym typeface="Gill Sans"/>
              </a:rPr>
              <a:t> </a:t>
            </a:r>
            <a:endParaRPr lang="en-US" sz="2800" b="1" dirty="0">
              <a:solidFill>
                <a:schemeClr val="accent6"/>
              </a:solidFill>
              <a:latin typeface="Meiryo" panose="020B0604030504040204" pitchFamily="34" charset="-128"/>
              <a:ea typeface="Meiryo" panose="020B0604030504040204" pitchFamily="34" charset="-128"/>
              <a:cs typeface="Gill Sans"/>
              <a:sym typeface="Gill Sans"/>
            </a:endParaRPr>
          </a:p>
          <a:p>
            <a:pPr marL="0" marR="0" lvl="0" indent="0" algn="l" rtl="0">
              <a:spcBef>
                <a:spcPts val="2000"/>
              </a:spcBef>
              <a:spcAft>
                <a:spcPts val="0"/>
              </a:spcAft>
              <a:buNone/>
            </a:pPr>
            <a:endParaRPr sz="2800" dirty="0">
              <a:solidFill>
                <a:srgbClr val="000000"/>
              </a:solidFill>
              <a:latin typeface="Meiryo" panose="020B0604030504040204" pitchFamily="34" charset="-128"/>
              <a:ea typeface="Meiryo" panose="020B0604030504040204" pitchFamily="34" charset="-128"/>
              <a:cs typeface="Gill Sans"/>
              <a:sym typeface="Gill Sans"/>
            </a:endParaRPr>
          </a:p>
          <a:p>
            <a:pPr marL="228600" marR="0" lvl="0" indent="-228600" algn="l" rtl="0">
              <a:spcBef>
                <a:spcPts val="2000"/>
              </a:spcBef>
              <a:spcAft>
                <a:spcPts val="0"/>
              </a:spcAft>
              <a:buClr>
                <a:schemeClr val="accent1"/>
              </a:buClr>
              <a:buSzPct val="75000"/>
              <a:buFont typeface="Noto Sans Symbols"/>
              <a:buNone/>
            </a:pPr>
            <a:endParaRPr sz="2000" b="0" i="0" u="none" strike="noStrike" cap="none" dirty="0">
              <a:solidFill>
                <a:srgbClr val="000000"/>
              </a:solidFill>
              <a:latin typeface="Meiryo" panose="020B0604030504040204" pitchFamily="34" charset="-128"/>
              <a:ea typeface="Meiryo" panose="020B0604030504040204" pitchFamily="34" charset="-128"/>
              <a:cs typeface="Gill Sans"/>
              <a:sym typeface="Gill Sans"/>
            </a:endParaRPr>
          </a:p>
          <a:p>
            <a:pPr marL="228600" marR="0" lvl="0" indent="-228600" algn="l" rtl="0">
              <a:spcBef>
                <a:spcPts val="2000"/>
              </a:spcBef>
              <a:spcAft>
                <a:spcPts val="0"/>
              </a:spcAft>
              <a:buClr>
                <a:schemeClr val="accent1"/>
              </a:buClr>
              <a:buSzPct val="75000"/>
              <a:buFont typeface="Noto Sans Symbols"/>
              <a:buNone/>
            </a:pPr>
            <a:endParaRPr sz="2000" b="0" i="0" u="none" strike="noStrike" cap="none" dirty="0">
              <a:solidFill>
                <a:srgbClr val="595959"/>
              </a:solidFill>
              <a:latin typeface="Meiryo" panose="020B0604030504040204" pitchFamily="34" charset="-128"/>
              <a:ea typeface="Meiryo" panose="020B0604030504040204" pitchFamily="34" charset="-128"/>
              <a:sym typeface="Rockwell"/>
            </a:endParaRPr>
          </a:p>
        </p:txBody>
      </p:sp>
      <p:sp>
        <p:nvSpPr>
          <p:cNvPr id="817" name="Shape 817"/>
          <p:cNvSpPr txBox="1"/>
          <p:nvPr/>
        </p:nvSpPr>
        <p:spPr>
          <a:xfrm>
            <a:off x="1095375" y="3018632"/>
            <a:ext cx="2481262" cy="646112"/>
          </a:xfrm>
          <a:prstGeom prst="rect">
            <a:avLst/>
          </a:prstGeom>
          <a:solidFill>
            <a:schemeClr val="accent6"/>
          </a:solidFill>
          <a:ln w="25400" cap="flat" cmpd="sng">
            <a:solidFill>
              <a:srgbClr val="72697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600"/>
              </a:spcBef>
              <a:spcAft>
                <a:spcPts val="0"/>
              </a:spcAft>
              <a:buClr>
                <a:srgbClr val="FFFFFF"/>
              </a:buClr>
              <a:buSzPct val="25000"/>
              <a:buFont typeface="Rockwell"/>
              <a:buNone/>
            </a:pPr>
            <a:r>
              <a:rPr lang="en-US" sz="3200" dirty="0" smtClean="0">
                <a:solidFill>
                  <a:srgbClr val="FFFFFF"/>
                </a:solidFill>
                <a:latin typeface="Meiryo" panose="020B0604030504040204" pitchFamily="34" charset="-128"/>
                <a:ea typeface="Meiryo" panose="020B0604030504040204" pitchFamily="34" charset="-128"/>
                <a:cs typeface="Rockwell"/>
                <a:sym typeface="Rockwell"/>
              </a:rPr>
              <a:t>Closed</a:t>
            </a:r>
          </a:p>
        </p:txBody>
      </p:sp>
      <p:cxnSp>
        <p:nvCxnSpPr>
          <p:cNvPr id="818" name="Shape 818"/>
          <p:cNvCxnSpPr/>
          <p:nvPr/>
        </p:nvCxnSpPr>
        <p:spPr>
          <a:xfrm rot="10800000" flipH="1">
            <a:off x="3810000" y="3341688"/>
            <a:ext cx="1939925" cy="17461"/>
          </a:xfrm>
          <a:prstGeom prst="straightConnector1">
            <a:avLst/>
          </a:prstGeom>
          <a:noFill/>
          <a:ln w="57150" cap="flat" cmpd="sng">
            <a:solidFill>
              <a:schemeClr val="accent1"/>
            </a:solidFill>
            <a:prstDash val="solid"/>
            <a:round/>
            <a:headEnd type="none" w="med" len="med"/>
            <a:tailEnd type="stealth" w="lg" len="lg"/>
          </a:ln>
        </p:spPr>
      </p:cxnSp>
      <p:sp>
        <p:nvSpPr>
          <p:cNvPr id="819" name="Shape 819"/>
          <p:cNvSpPr txBox="1"/>
          <p:nvPr/>
        </p:nvSpPr>
        <p:spPr>
          <a:xfrm>
            <a:off x="5880675" y="3061450"/>
            <a:ext cx="2579162" cy="646200"/>
          </a:xfrm>
          <a:prstGeom prst="rect">
            <a:avLst/>
          </a:prstGeom>
          <a:solidFill>
            <a:schemeClr val="accent1"/>
          </a:solidFill>
          <a:ln w="25400" cap="flat" cmpd="sng">
            <a:solidFill>
              <a:srgbClr val="477298"/>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Rockwell"/>
              <a:buNone/>
            </a:pPr>
            <a:r>
              <a:rPr lang="en-US" sz="3600" dirty="0" smtClean="0">
                <a:solidFill>
                  <a:srgbClr val="FFFFFF"/>
                </a:solidFill>
                <a:latin typeface="Meiryo" panose="020B0604030504040204" pitchFamily="34" charset="-128"/>
                <a:ea typeface="Meiryo" panose="020B0604030504040204" pitchFamily="34" charset="-128"/>
                <a:cs typeface="Rockwell"/>
                <a:sym typeface="Rockwell"/>
              </a:rPr>
              <a:t>Open</a:t>
            </a:r>
            <a:endParaRPr lang="en-US" sz="3600" dirty="0">
              <a:solidFill>
                <a:srgbClr val="FFFFFF"/>
              </a:solidFill>
              <a:latin typeface="Meiryo" panose="020B0604030504040204" pitchFamily="34" charset="-128"/>
              <a:ea typeface="Meiryo" panose="020B0604030504040204" pitchFamily="34" charset="-128"/>
              <a:cs typeface="Rockwell"/>
              <a:sym typeface="Rockwell"/>
            </a:endParaRPr>
          </a:p>
        </p:txBody>
      </p:sp>
      <p:sp>
        <p:nvSpPr>
          <p:cNvPr id="820" name="Shape 820"/>
          <p:cNvSpPr txBox="1"/>
          <p:nvPr/>
        </p:nvSpPr>
        <p:spPr>
          <a:xfrm>
            <a:off x="5978537" y="5168900"/>
            <a:ext cx="2481300" cy="646200"/>
          </a:xfrm>
          <a:prstGeom prst="rect">
            <a:avLst/>
          </a:prstGeom>
          <a:solidFill>
            <a:schemeClr val="accent6"/>
          </a:solidFill>
          <a:ln w="25400" cap="flat" cmpd="sng">
            <a:solidFill>
              <a:srgbClr val="726974"/>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Rockwell"/>
              <a:buNone/>
            </a:pPr>
            <a:r>
              <a:rPr lang="en-US" sz="3600" dirty="0" smtClean="0">
                <a:solidFill>
                  <a:srgbClr val="FFFFFF"/>
                </a:solidFill>
                <a:latin typeface="Meiryo" panose="020B0604030504040204" pitchFamily="34" charset="-128"/>
                <a:ea typeface="Meiryo" panose="020B0604030504040204" pitchFamily="34" charset="-128"/>
                <a:cs typeface="Rockwell"/>
                <a:sym typeface="Rockwell"/>
              </a:rPr>
              <a:t>Closed</a:t>
            </a:r>
            <a:endParaRPr lang="en-US" sz="3600" dirty="0">
              <a:solidFill>
                <a:srgbClr val="FFFFFF"/>
              </a:solidFill>
              <a:latin typeface="Meiryo" panose="020B0604030504040204" pitchFamily="34" charset="-128"/>
              <a:ea typeface="Meiryo" panose="020B0604030504040204" pitchFamily="34" charset="-128"/>
              <a:cs typeface="Rockwell"/>
              <a:sym typeface="Rockwell"/>
            </a:endParaRPr>
          </a:p>
        </p:txBody>
      </p:sp>
      <p:cxnSp>
        <p:nvCxnSpPr>
          <p:cNvPr id="821" name="Shape 821"/>
          <p:cNvCxnSpPr/>
          <p:nvPr/>
        </p:nvCxnSpPr>
        <p:spPr>
          <a:xfrm rot="10800000" flipH="1">
            <a:off x="3809162" y="5605362"/>
            <a:ext cx="1941600" cy="17400"/>
          </a:xfrm>
          <a:prstGeom prst="straightConnector1">
            <a:avLst/>
          </a:prstGeom>
          <a:noFill/>
          <a:ln w="57150" cap="flat" cmpd="sng">
            <a:solidFill>
              <a:schemeClr val="accent1"/>
            </a:solidFill>
            <a:prstDash val="solid"/>
            <a:round/>
            <a:headEnd type="none" w="med" len="med"/>
            <a:tailEnd type="stealth" w="lg" len="lg"/>
          </a:ln>
        </p:spPr>
      </p:cxnSp>
      <p:sp>
        <p:nvSpPr>
          <p:cNvPr id="822" name="Shape 822"/>
          <p:cNvSpPr txBox="1"/>
          <p:nvPr/>
        </p:nvSpPr>
        <p:spPr>
          <a:xfrm>
            <a:off x="1095374" y="5168900"/>
            <a:ext cx="2486025" cy="646200"/>
          </a:xfrm>
          <a:prstGeom prst="rect">
            <a:avLst/>
          </a:prstGeom>
          <a:solidFill>
            <a:schemeClr val="accent1"/>
          </a:solidFill>
          <a:ln w="25400" cap="flat" cmpd="sng">
            <a:solidFill>
              <a:srgbClr val="477298"/>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Rockwell"/>
              <a:buNone/>
            </a:pPr>
            <a:r>
              <a:rPr lang="en-US" sz="3600" dirty="0" smtClean="0">
                <a:solidFill>
                  <a:srgbClr val="FFFFFF"/>
                </a:solidFill>
                <a:latin typeface="Meiryo" panose="020B0604030504040204" pitchFamily="34" charset="-128"/>
                <a:ea typeface="Meiryo" panose="020B0604030504040204" pitchFamily="34" charset="-128"/>
                <a:cs typeface="Rockwell"/>
                <a:sym typeface="Rockwell"/>
              </a:rPr>
              <a:t>Open</a:t>
            </a:r>
            <a:endParaRPr lang="en-US" sz="3600" dirty="0">
              <a:solidFill>
                <a:srgbClr val="FFFFFF"/>
              </a:solidFill>
              <a:latin typeface="Meiryo" panose="020B0604030504040204" pitchFamily="34" charset="-128"/>
              <a:ea typeface="Meiryo" panose="020B0604030504040204" pitchFamily="34" charset="-128"/>
              <a:cs typeface="Rockwell"/>
              <a:sym typeface="Rockwell"/>
            </a:endParaRPr>
          </a:p>
        </p:txBody>
      </p:sp>
    </p:spTree>
    <p:extLst>
      <p:ext uri="{BB962C8B-B14F-4D97-AF65-F5344CB8AC3E}">
        <p14:creationId xmlns:p14="http://schemas.microsoft.com/office/powerpoint/2010/main" val="40585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
                                            <p:txEl>
                                              <p:pRg st="0" end="0"/>
                                            </p:txEl>
                                          </p:spTgt>
                                        </p:tgtEl>
                                        <p:attrNameLst>
                                          <p:attrName>style.visibility</p:attrName>
                                        </p:attrNameLst>
                                      </p:cBhvr>
                                      <p:to>
                                        <p:strVal val="visible"/>
                                      </p:to>
                                    </p:set>
                                    <p:animEffect transition="in" filter="fade">
                                      <p:cBhvr>
                                        <p:cTn id="7" dur="500"/>
                                        <p:tgtEl>
                                          <p:spTgt spid="8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6">
                                            <p:txEl>
                                              <p:pRg st="3" end="3"/>
                                            </p:txEl>
                                          </p:spTgt>
                                        </p:tgtEl>
                                        <p:attrNameLst>
                                          <p:attrName>style.visibility</p:attrName>
                                        </p:attrNameLst>
                                      </p:cBhvr>
                                      <p:to>
                                        <p:strVal val="visible"/>
                                      </p:to>
                                    </p:set>
                                    <p:animEffect transition="in" filter="fade">
                                      <p:cBhvr>
                                        <p:cTn id="12" dur="500"/>
                                        <p:tgtEl>
                                          <p:spTgt spid="816">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17"/>
                                        </p:tgtEl>
                                        <p:attrNameLst>
                                          <p:attrName>style.visibility</p:attrName>
                                        </p:attrNameLst>
                                      </p:cBhvr>
                                      <p:to>
                                        <p:strVal val="visible"/>
                                      </p:to>
                                    </p:set>
                                    <p:animEffect transition="in" filter="fade">
                                      <p:cBhvr>
                                        <p:cTn id="16" dur="500"/>
                                        <p:tgtEl>
                                          <p:spTgt spid="81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18"/>
                                        </p:tgtEl>
                                        <p:attrNameLst>
                                          <p:attrName>style.visibility</p:attrName>
                                        </p:attrNameLst>
                                      </p:cBhvr>
                                      <p:to>
                                        <p:strVal val="visible"/>
                                      </p:to>
                                    </p:set>
                                    <p:animEffect transition="in" filter="fade">
                                      <p:cBhvr>
                                        <p:cTn id="20" dur="500"/>
                                        <p:tgtEl>
                                          <p:spTgt spid="81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19"/>
                                        </p:tgtEl>
                                        <p:attrNameLst>
                                          <p:attrName>style.visibility</p:attrName>
                                        </p:attrNameLst>
                                      </p:cBhvr>
                                      <p:to>
                                        <p:strVal val="visible"/>
                                      </p:to>
                                    </p:set>
                                    <p:animEffect transition="in" filter="fade">
                                      <p:cBhvr>
                                        <p:cTn id="24" dur="500"/>
                                        <p:tgtEl>
                                          <p:spTgt spid="819"/>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22"/>
                                        </p:tgtEl>
                                        <p:attrNameLst>
                                          <p:attrName>style.visibility</p:attrName>
                                        </p:attrNameLst>
                                      </p:cBhvr>
                                      <p:to>
                                        <p:strVal val="visible"/>
                                      </p:to>
                                    </p:set>
                                    <p:animEffect transition="in" filter="fade">
                                      <p:cBhvr>
                                        <p:cTn id="28" dur="500"/>
                                        <p:tgtEl>
                                          <p:spTgt spid="822"/>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821"/>
                                        </p:tgtEl>
                                        <p:attrNameLst>
                                          <p:attrName>style.visibility</p:attrName>
                                        </p:attrNameLst>
                                      </p:cBhvr>
                                      <p:to>
                                        <p:strVal val="visible"/>
                                      </p:to>
                                    </p:set>
                                    <p:animEffect transition="in" filter="fade">
                                      <p:cBhvr>
                                        <p:cTn id="32" dur="500"/>
                                        <p:tgtEl>
                                          <p:spTgt spid="821"/>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820"/>
                                        </p:tgtEl>
                                        <p:attrNameLst>
                                          <p:attrName>style.visibility</p:attrName>
                                        </p:attrNameLst>
                                      </p:cBhvr>
                                      <p:to>
                                        <p:strVal val="visible"/>
                                      </p:to>
                                    </p:set>
                                    <p:animEffect transition="in" filter="fade">
                                      <p:cBhvr>
                                        <p:cTn id="36" dur="5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a:spLocks noGrp="1"/>
          </p:cNvSpPr>
          <p:nvPr>
            <p:ph type="title"/>
          </p:nvPr>
        </p:nvSpPr>
        <p:spPr>
          <a:xfrm>
            <a:off x="498475" y="484187"/>
            <a:ext cx="7556500" cy="11160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dirty="0" err="1" smtClean="0">
                <a:latin typeface="Meiryo" panose="020B0604030504040204" pitchFamily="34" charset="-128"/>
                <a:ea typeface="Meiryo" panose="020B0604030504040204" pitchFamily="34" charset="-128"/>
              </a:rPr>
              <a:t>優先順位をつける</a:t>
            </a:r>
            <a:endParaRPr lang="en-US" sz="4000" dirty="0">
              <a:latin typeface="Meiryo" panose="020B0604030504040204" pitchFamily="34" charset="-128"/>
              <a:ea typeface="Meiryo" panose="020B0604030504040204" pitchFamily="34" charset="-128"/>
            </a:endParaRPr>
          </a:p>
        </p:txBody>
      </p:sp>
      <p:sp>
        <p:nvSpPr>
          <p:cNvPr id="828" name="Shape 828"/>
          <p:cNvSpPr txBox="1">
            <a:spLocks noGrp="1"/>
          </p:cNvSpPr>
          <p:nvPr>
            <p:ph type="body" idx="1"/>
          </p:nvPr>
        </p:nvSpPr>
        <p:spPr>
          <a:xfrm>
            <a:off x="498475" y="1852425"/>
            <a:ext cx="7556400" cy="4927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3000" b="1" dirty="0" err="1" smtClean="0">
                <a:solidFill>
                  <a:srgbClr val="000000"/>
                </a:solidFill>
                <a:latin typeface="Meiryo" panose="020B0604030504040204" pitchFamily="34" charset="-128"/>
                <a:ea typeface="Meiryo" panose="020B0604030504040204" pitchFamily="34" charset="-128"/>
              </a:rPr>
              <a:t>リストを見直す</a:t>
            </a:r>
            <a:endParaRPr lang="en-US" sz="3000" b="1" dirty="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800"/>
              </a:spcBef>
              <a:spcAft>
                <a:spcPts val="0"/>
              </a:spcAft>
              <a:buClr>
                <a:schemeClr val="accent1"/>
              </a:buClr>
              <a:buSzPct val="75000"/>
              <a:buFont typeface="Noto Sans Symbols"/>
              <a:buChar char="■"/>
            </a:pPr>
            <a:r>
              <a:rPr lang="en-US" sz="2800" b="0" i="0" u="none" strike="noStrike" cap="none" dirty="0">
                <a:solidFill>
                  <a:srgbClr val="000000"/>
                </a:solidFill>
                <a:latin typeface="Meiryo" panose="020B0604030504040204" pitchFamily="34" charset="-128"/>
                <a:ea typeface="Meiryo" panose="020B0604030504040204" pitchFamily="34" charset="-128"/>
                <a:sym typeface="Rockwell"/>
              </a:rPr>
              <a:t> </a:t>
            </a:r>
            <a:r>
              <a:rPr lang="en-US" sz="2400" dirty="0" err="1" smtClean="0">
                <a:solidFill>
                  <a:srgbClr val="000000"/>
                </a:solidFill>
                <a:latin typeface="Meiryo" panose="020B0604030504040204" pitchFamily="34" charset="-128"/>
                <a:ea typeface="Meiryo" panose="020B0604030504040204" pitchFamily="34" charset="-128"/>
              </a:rPr>
              <a:t>最も重要だと思う</a:t>
            </a:r>
            <a:r>
              <a:rPr lang="ja-JP" altLang="en-US" sz="2400" dirty="0" smtClean="0">
                <a:solidFill>
                  <a:srgbClr val="000000"/>
                </a:solidFill>
                <a:latin typeface="Meiryo" panose="020B0604030504040204" pitchFamily="34" charset="-128"/>
                <a:ea typeface="Meiryo" panose="020B0604030504040204" pitchFamily="34" charset="-128"/>
              </a:rPr>
              <a:t>ものを３</a:t>
            </a:r>
            <a:r>
              <a:rPr lang="en-US" sz="2400" dirty="0" err="1" smtClean="0">
                <a:solidFill>
                  <a:srgbClr val="000000"/>
                </a:solidFill>
                <a:latin typeface="Meiryo" panose="020B0604030504040204" pitchFamily="34" charset="-128"/>
                <a:ea typeface="Meiryo" panose="020B0604030504040204" pitchFamily="34" charset="-128"/>
              </a:rPr>
              <a:t>つを選ぶ</a:t>
            </a:r>
            <a:endParaRPr lang="en-US" sz="2400" dirty="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1400"/>
              </a:spcBef>
              <a:spcAft>
                <a:spcPts val="0"/>
              </a:spcAft>
              <a:buClr>
                <a:schemeClr val="accent1"/>
              </a:buClr>
              <a:buSzPct val="100000"/>
              <a:buFont typeface="Noto Sans Symbols"/>
              <a:buChar char="■"/>
            </a:pPr>
            <a:r>
              <a:rPr lang="en-US" sz="2400" b="0" i="0" u="none" strike="noStrike" cap="none" dirty="0">
                <a:solidFill>
                  <a:srgbClr val="000000"/>
                </a:solidFill>
                <a:latin typeface="Meiryo" panose="020B0604030504040204" pitchFamily="34" charset="-128"/>
                <a:ea typeface="Meiryo" panose="020B0604030504040204" pitchFamily="34" charset="-128"/>
                <a:sym typeface="Rockwell"/>
              </a:rPr>
              <a:t> </a:t>
            </a:r>
            <a:r>
              <a:rPr lang="en-US" sz="2400" dirty="0" err="1" smtClean="0">
                <a:solidFill>
                  <a:srgbClr val="000000"/>
                </a:solidFill>
                <a:latin typeface="Meiryo" panose="020B0604030504040204" pitchFamily="34" charset="-128"/>
                <a:ea typeface="Meiryo" panose="020B0604030504040204" pitchFamily="34" charset="-128"/>
              </a:rPr>
              <a:t>優先順位をつけるときには</a:t>
            </a:r>
            <a:r>
              <a:rPr lang="ja-JP" altLang="en-US" sz="2400" dirty="0" err="1">
                <a:solidFill>
                  <a:srgbClr val="000000"/>
                </a:solidFill>
                <a:latin typeface="Meiryo" panose="020B0604030504040204" pitchFamily="34" charset="-128"/>
                <a:ea typeface="Meiryo" panose="020B0604030504040204" pitchFamily="34" charset="-128"/>
              </a:rPr>
              <a:t>、</a:t>
            </a:r>
            <a:r>
              <a:rPr lang="en-US" sz="2400" dirty="0" err="1" smtClean="0">
                <a:solidFill>
                  <a:srgbClr val="000000"/>
                </a:solidFill>
                <a:latin typeface="Meiryo" panose="020B0604030504040204" pitchFamily="34" charset="-128"/>
                <a:ea typeface="Meiryo" panose="020B0604030504040204" pitchFamily="34" charset="-128"/>
              </a:rPr>
              <a:t>焦点について考える</a:t>
            </a:r>
            <a:endParaRPr lang="en-US" sz="2400" dirty="0">
              <a:solidFill>
                <a:srgbClr val="000000"/>
              </a:solidFill>
              <a:latin typeface="Meiryo" panose="020B0604030504040204" pitchFamily="34" charset="-128"/>
              <a:ea typeface="Meiryo" panose="020B0604030504040204" pitchFamily="34" charset="-128"/>
            </a:endParaRPr>
          </a:p>
          <a:p>
            <a:pPr marL="0" lvl="0" indent="0">
              <a:lnSpc>
                <a:spcPct val="90000"/>
              </a:lnSpc>
              <a:spcBef>
                <a:spcPts val="1400"/>
              </a:spcBef>
              <a:buSzPct val="100000"/>
              <a:buNone/>
            </a:pPr>
            <a:r>
              <a:rPr lang="en-US" sz="3200" dirty="0" smtClean="0">
                <a:solidFill>
                  <a:schemeClr val="bg2">
                    <a:lumMod val="25000"/>
                  </a:schemeClr>
                </a:solidFill>
                <a:latin typeface="Meiryo" panose="020B0604030504040204" pitchFamily="34" charset="-128"/>
                <a:ea typeface="Meiryo" panose="020B0604030504040204" pitchFamily="34" charset="-128"/>
              </a:rPr>
              <a:t>「</a:t>
            </a:r>
            <a:r>
              <a:rPr lang="en-US" altLang="ja-JP" sz="3200" dirty="0" smtClean="0">
                <a:solidFill>
                  <a:schemeClr val="bg2">
                    <a:lumMod val="25000"/>
                  </a:schemeClr>
                </a:solidFill>
                <a:latin typeface="Meiryo" panose="020B0604030504040204" pitchFamily="34" charset="-128"/>
                <a:ea typeface="Meiryo" panose="020B0604030504040204" pitchFamily="34" charset="-128"/>
              </a:rPr>
              <a:t>QFT</a:t>
            </a:r>
            <a:r>
              <a:rPr lang="ja-JP" altLang="en-US" sz="3200" dirty="0" smtClean="0">
                <a:solidFill>
                  <a:schemeClr val="bg2">
                    <a:lumMod val="25000"/>
                  </a:schemeClr>
                </a:solidFill>
                <a:latin typeface="Meiryo" panose="020B0604030504040204" pitchFamily="34" charset="-128"/>
                <a:ea typeface="Meiryo" panose="020B0604030504040204" pitchFamily="34" charset="-128"/>
              </a:rPr>
              <a:t>を実践するうえで、まだ知りたいこと</a:t>
            </a:r>
            <a:r>
              <a:rPr lang="en-US" sz="3200" dirty="0" smtClean="0">
                <a:solidFill>
                  <a:schemeClr val="bg2">
                    <a:lumMod val="25000"/>
                  </a:schemeClr>
                </a:solidFill>
                <a:latin typeface="Meiryo" panose="020B0604030504040204" pitchFamily="34" charset="-128"/>
                <a:ea typeface="Meiryo" panose="020B0604030504040204" pitchFamily="34" charset="-128"/>
              </a:rPr>
              <a:t>」</a:t>
            </a:r>
          </a:p>
          <a:p>
            <a:pPr marL="0" marR="0" lvl="0" indent="0" algn="l" rtl="0">
              <a:lnSpc>
                <a:spcPct val="90000"/>
              </a:lnSpc>
              <a:spcBef>
                <a:spcPts val="2000"/>
              </a:spcBef>
              <a:spcAft>
                <a:spcPts val="0"/>
              </a:spcAft>
              <a:buClr>
                <a:schemeClr val="accent1"/>
              </a:buClr>
              <a:buSzPct val="25000"/>
              <a:buFont typeface="Noto Sans Symbols"/>
              <a:buNone/>
            </a:pPr>
            <a:endParaRPr lang="en-US" sz="900" b="1" dirty="0" smtClean="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spcAft>
                <a:spcPts val="0"/>
              </a:spcAft>
              <a:buClr>
                <a:schemeClr val="accent1"/>
              </a:buClr>
              <a:buSzPct val="25000"/>
              <a:buFont typeface="Noto Sans Symbols"/>
              <a:buNone/>
            </a:pPr>
            <a:r>
              <a:rPr lang="en-US" sz="3000" b="1" dirty="0" err="1" smtClean="0">
                <a:solidFill>
                  <a:srgbClr val="000000"/>
                </a:solidFill>
                <a:latin typeface="Meiryo" panose="020B0604030504040204" pitchFamily="34" charset="-128"/>
                <a:ea typeface="Meiryo" panose="020B0604030504040204" pitchFamily="34" charset="-128"/>
              </a:rPr>
              <a:t>優先順位をつけたら</a:t>
            </a:r>
            <a:r>
              <a:rPr lang="en-US" sz="3000" b="1" i="0" u="none" strike="noStrike" cap="none" dirty="0" smtClean="0">
                <a:solidFill>
                  <a:srgbClr val="000000"/>
                </a:solidFill>
                <a:latin typeface="Meiryo" panose="020B0604030504040204" pitchFamily="34" charset="-128"/>
                <a:ea typeface="Meiryo" panose="020B0604030504040204" pitchFamily="34" charset="-128"/>
                <a:sym typeface="Rockwell"/>
              </a:rPr>
              <a:t> </a:t>
            </a:r>
            <a:r>
              <a:rPr lang="en-US" sz="3000" b="1" i="0" u="none" strike="noStrike" cap="none" dirty="0">
                <a:solidFill>
                  <a:srgbClr val="000000"/>
                </a:solidFill>
                <a:latin typeface="Meiryo" panose="020B0604030504040204" pitchFamily="34" charset="-128"/>
                <a:ea typeface="Meiryo" panose="020B0604030504040204" pitchFamily="34" charset="-128"/>
                <a:sym typeface="Rockwell"/>
              </a:rPr>
              <a:t>…</a:t>
            </a:r>
          </a:p>
          <a:p>
            <a:pPr marL="457200" marR="0" lvl="1" indent="-228600" algn="l" rtl="0">
              <a:lnSpc>
                <a:spcPct val="90000"/>
              </a:lnSpc>
              <a:spcBef>
                <a:spcPts val="1200"/>
              </a:spcBef>
              <a:spcAft>
                <a:spcPts val="0"/>
              </a:spcAft>
              <a:buClr>
                <a:srgbClr val="A1C4E3"/>
              </a:buClr>
              <a:buSzPct val="75000"/>
              <a:buFont typeface="Noto Sans Symbols"/>
              <a:buChar char="■"/>
            </a:pPr>
            <a:r>
              <a:rPr lang="en-US" sz="2400" dirty="0">
                <a:solidFill>
                  <a:schemeClr val="dk1"/>
                </a:solidFill>
                <a:latin typeface="Meiryo" panose="020B0604030504040204" pitchFamily="34" charset="-128"/>
                <a:ea typeface="Meiryo" panose="020B0604030504040204" pitchFamily="34" charset="-128"/>
              </a:rPr>
              <a:t>なぜその3</a:t>
            </a:r>
            <a:r>
              <a:rPr lang="en-US" sz="2400" dirty="0" smtClean="0">
                <a:solidFill>
                  <a:schemeClr val="dk1"/>
                </a:solidFill>
                <a:latin typeface="Meiryo" panose="020B0604030504040204" pitchFamily="34" charset="-128"/>
                <a:ea typeface="Meiryo" panose="020B0604030504040204" pitchFamily="34" charset="-128"/>
              </a:rPr>
              <a:t>つを選んだのか</a:t>
            </a:r>
            <a:r>
              <a:rPr lang="en-US" sz="2400" b="0" i="0" u="none" strike="noStrike" cap="none" dirty="0">
                <a:solidFill>
                  <a:schemeClr val="dk1"/>
                </a:solidFill>
                <a:latin typeface="Meiryo" panose="020B0604030504040204" pitchFamily="34" charset="-128"/>
                <a:ea typeface="Meiryo" panose="020B0604030504040204" pitchFamily="34" charset="-128"/>
                <a:sym typeface="Rockwell"/>
              </a:rPr>
              <a:t>?</a:t>
            </a:r>
          </a:p>
          <a:p>
            <a:pPr marL="457200" marR="0" lvl="1" indent="-228600" algn="l" rtl="0">
              <a:lnSpc>
                <a:spcPct val="90000"/>
              </a:lnSpc>
              <a:spcBef>
                <a:spcPts val="1200"/>
              </a:spcBef>
              <a:spcAft>
                <a:spcPts val="0"/>
              </a:spcAft>
              <a:buClr>
                <a:srgbClr val="A1C4E3"/>
              </a:buClr>
              <a:buSzPct val="75000"/>
              <a:buFont typeface="Noto Sans Symbols"/>
              <a:buChar char="■"/>
            </a:pPr>
            <a:r>
              <a:rPr lang="en-US" sz="2400" dirty="0" err="1" smtClean="0">
                <a:solidFill>
                  <a:schemeClr val="dk1"/>
                </a:solidFill>
                <a:latin typeface="Meiryo" panose="020B0604030504040204" pitchFamily="34" charset="-128"/>
                <a:ea typeface="Meiryo" panose="020B0604030504040204" pitchFamily="34" charset="-128"/>
              </a:rPr>
              <a:t>優先度の高い</a:t>
            </a:r>
            <a:r>
              <a:rPr lang="en-US" altLang="ja-JP" sz="2400" dirty="0" err="1" smtClean="0">
                <a:solidFill>
                  <a:schemeClr val="dk1"/>
                </a:solidFill>
                <a:latin typeface="Meiryo" panose="020B0604030504040204" pitchFamily="34" charset="-128"/>
                <a:ea typeface="Meiryo" panose="020B0604030504040204" pitchFamily="34" charset="-128"/>
              </a:rPr>
              <a:t>Q</a:t>
            </a:r>
            <a:r>
              <a:rPr lang="en-US" sz="2400" dirty="0" err="1" smtClean="0">
                <a:solidFill>
                  <a:schemeClr val="dk1"/>
                </a:solidFill>
                <a:latin typeface="Meiryo" panose="020B0604030504040204" pitchFamily="34" charset="-128"/>
                <a:ea typeface="Meiryo" panose="020B0604030504040204" pitchFamily="34" charset="-128"/>
              </a:rPr>
              <a:t>はリストのどこにあるか</a:t>
            </a:r>
            <a:r>
              <a:rPr lang="en-US" sz="2400" dirty="0">
                <a:solidFill>
                  <a:schemeClr val="dk1"/>
                </a:solidFill>
                <a:latin typeface="Meiryo" panose="020B0604030504040204" pitchFamily="34" charset="-128"/>
                <a:ea typeface="Meiryo" panose="020B0604030504040204" pitchFamily="34" charset="-128"/>
              </a:rPr>
              <a:t>？</a:t>
            </a:r>
          </a:p>
          <a:p>
            <a:pPr marR="0" lvl="0" indent="457200" algn="l" rtl="0">
              <a:lnSpc>
                <a:spcPct val="90000"/>
              </a:lnSpc>
              <a:spcBef>
                <a:spcPts val="1200"/>
              </a:spcBef>
              <a:spcAft>
                <a:spcPts val="0"/>
              </a:spcAft>
              <a:buNone/>
            </a:pPr>
            <a:r>
              <a:rPr lang="en-US" sz="2400" b="1" dirty="0">
                <a:solidFill>
                  <a:schemeClr val="dk1"/>
                </a:solidFill>
                <a:latin typeface="Meiryo" panose="020B0604030504040204" pitchFamily="34" charset="-128"/>
                <a:ea typeface="Meiryo" panose="020B0604030504040204" pitchFamily="34" charset="-128"/>
              </a:rPr>
              <a:t>　　　　　　　　　　　　　</a:t>
            </a:r>
          </a:p>
        </p:txBody>
      </p:sp>
    </p:spTree>
    <p:extLst>
      <p:ext uri="{BB962C8B-B14F-4D97-AF65-F5344CB8AC3E}">
        <p14:creationId xmlns:p14="http://schemas.microsoft.com/office/powerpoint/2010/main" val="2546157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498475" y="484187"/>
            <a:ext cx="7556500" cy="11160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dirty="0" err="1">
                <a:latin typeface="Meiryo" panose="020B0604030504040204" pitchFamily="34" charset="-128"/>
                <a:ea typeface="Meiryo" panose="020B0604030504040204" pitchFamily="34" charset="-128"/>
              </a:rPr>
              <a:t>共有する</a:t>
            </a:r>
            <a:endParaRPr lang="en-US" sz="4400" dirty="0">
              <a:latin typeface="Meiryo" panose="020B0604030504040204" pitchFamily="34" charset="-128"/>
              <a:ea typeface="Meiryo" panose="020B0604030504040204" pitchFamily="34" charset="-128"/>
            </a:endParaRPr>
          </a:p>
        </p:txBody>
      </p:sp>
      <p:sp>
        <p:nvSpPr>
          <p:cNvPr id="841" name="Shape 841"/>
          <p:cNvSpPr txBox="1">
            <a:spLocks noGrp="1"/>
          </p:cNvSpPr>
          <p:nvPr>
            <p:ph type="body" idx="1"/>
          </p:nvPr>
        </p:nvSpPr>
        <p:spPr>
          <a:xfrm>
            <a:off x="498475" y="1966913"/>
            <a:ext cx="8320087" cy="4144962"/>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accent1"/>
              </a:buClr>
              <a:buSzPct val="75000"/>
              <a:buFont typeface="Rockwell"/>
              <a:buAutoNum type="arabicPeriod"/>
            </a:pPr>
            <a:r>
              <a:rPr lang="en-US" sz="3000" dirty="0" smtClean="0">
                <a:solidFill>
                  <a:srgbClr val="000000"/>
                </a:solidFill>
                <a:latin typeface="Meiryo" panose="020B0604030504040204" pitchFamily="34" charset="-128"/>
                <a:ea typeface="Meiryo" panose="020B0604030504040204" pitchFamily="34" charset="-128"/>
              </a:rPr>
              <a:t>「</a:t>
            </a:r>
            <a:r>
              <a:rPr lang="en-US" altLang="ja-JP" sz="3000" dirty="0" err="1" smtClean="0">
                <a:solidFill>
                  <a:srgbClr val="000000"/>
                </a:solidFill>
                <a:latin typeface="Meiryo" panose="020B0604030504040204" pitchFamily="34" charset="-128"/>
                <a:ea typeface="Meiryo" panose="020B0604030504040204" pitchFamily="34" charset="-128"/>
              </a:rPr>
              <a:t>Open</a:t>
            </a:r>
            <a:r>
              <a:rPr lang="en-US" sz="3000" dirty="0" err="1" smtClean="0">
                <a:solidFill>
                  <a:srgbClr val="000000"/>
                </a:solidFill>
                <a:latin typeface="Meiryo" panose="020B0604030504040204" pitchFamily="34" charset="-128"/>
                <a:ea typeface="Meiryo" panose="020B0604030504040204" pitchFamily="34" charset="-128"/>
              </a:rPr>
              <a:t>」</a:t>
            </a:r>
            <a:r>
              <a:rPr lang="en-US" sz="3000" dirty="0" err="1">
                <a:solidFill>
                  <a:srgbClr val="000000"/>
                </a:solidFill>
                <a:latin typeface="Meiryo" panose="020B0604030504040204" pitchFamily="34" charset="-128"/>
                <a:ea typeface="Meiryo" panose="020B0604030504040204" pitchFamily="34" charset="-128"/>
              </a:rPr>
              <a:t>から</a:t>
            </a:r>
            <a:r>
              <a:rPr lang="en-US" sz="3000" dirty="0" err="1" smtClean="0">
                <a:solidFill>
                  <a:srgbClr val="000000"/>
                </a:solidFill>
                <a:latin typeface="Meiryo" panose="020B0604030504040204" pitchFamily="34" charset="-128"/>
                <a:ea typeface="Meiryo" panose="020B0604030504040204" pitchFamily="34" charset="-128"/>
              </a:rPr>
              <a:t>「</a:t>
            </a:r>
            <a:r>
              <a:rPr lang="en-US" altLang="ja-JP" sz="3000" dirty="0" err="1" smtClean="0">
                <a:solidFill>
                  <a:srgbClr val="000000"/>
                </a:solidFill>
                <a:latin typeface="Meiryo" panose="020B0604030504040204" pitchFamily="34" charset="-128"/>
                <a:ea typeface="Meiryo" panose="020B0604030504040204" pitchFamily="34" charset="-128"/>
              </a:rPr>
              <a:t>Closed</a:t>
            </a:r>
            <a:r>
              <a:rPr lang="en-US" sz="3000" dirty="0" err="1" smtClean="0">
                <a:solidFill>
                  <a:srgbClr val="000000"/>
                </a:solidFill>
                <a:latin typeface="Meiryo" panose="020B0604030504040204" pitchFamily="34" charset="-128"/>
                <a:ea typeface="Meiryo" panose="020B0604030504040204" pitchFamily="34" charset="-128"/>
              </a:rPr>
              <a:t>」</a:t>
            </a:r>
            <a:r>
              <a:rPr lang="en-US" sz="3000" dirty="0" err="1">
                <a:solidFill>
                  <a:srgbClr val="000000"/>
                </a:solidFill>
                <a:latin typeface="Meiryo" panose="020B0604030504040204" pitchFamily="34" charset="-128"/>
                <a:ea typeface="Meiryo" panose="020B0604030504040204" pitchFamily="34" charset="-128"/>
              </a:rPr>
              <a:t>または</a:t>
            </a:r>
            <a:r>
              <a:rPr lang="en-US" sz="3000" dirty="0" err="1" smtClean="0">
                <a:solidFill>
                  <a:srgbClr val="000000"/>
                </a:solidFill>
                <a:latin typeface="Meiryo" panose="020B0604030504040204" pitchFamily="34" charset="-128"/>
                <a:ea typeface="Meiryo" panose="020B0604030504040204" pitchFamily="34" charset="-128"/>
              </a:rPr>
              <a:t>「</a:t>
            </a:r>
            <a:r>
              <a:rPr lang="en-US" altLang="ja-JP" sz="3000" dirty="0" err="1" smtClean="0">
                <a:solidFill>
                  <a:srgbClr val="000000"/>
                </a:solidFill>
                <a:latin typeface="Meiryo" panose="020B0604030504040204" pitchFamily="34" charset="-128"/>
                <a:ea typeface="Meiryo" panose="020B0604030504040204" pitchFamily="34" charset="-128"/>
              </a:rPr>
              <a:t>Closed</a:t>
            </a:r>
            <a:r>
              <a:rPr lang="en-US" sz="3000" dirty="0" err="1" smtClean="0">
                <a:solidFill>
                  <a:srgbClr val="000000"/>
                </a:solidFill>
                <a:latin typeface="Meiryo" panose="020B0604030504040204" pitchFamily="34" charset="-128"/>
                <a:ea typeface="Meiryo" panose="020B0604030504040204" pitchFamily="34" charset="-128"/>
              </a:rPr>
              <a:t>」</a:t>
            </a:r>
            <a:r>
              <a:rPr lang="en-US" sz="3000" dirty="0" err="1">
                <a:solidFill>
                  <a:srgbClr val="000000"/>
                </a:solidFill>
                <a:latin typeface="Meiryo" panose="020B0604030504040204" pitchFamily="34" charset="-128"/>
                <a:ea typeface="Meiryo" panose="020B0604030504040204" pitchFamily="34" charset="-128"/>
              </a:rPr>
              <a:t>から</a:t>
            </a:r>
            <a:r>
              <a:rPr lang="en-US" sz="3000" dirty="0" err="1" smtClean="0">
                <a:solidFill>
                  <a:srgbClr val="000000"/>
                </a:solidFill>
                <a:latin typeface="Meiryo" panose="020B0604030504040204" pitchFamily="34" charset="-128"/>
                <a:ea typeface="Meiryo" panose="020B0604030504040204" pitchFamily="34" charset="-128"/>
              </a:rPr>
              <a:t>「</a:t>
            </a:r>
            <a:r>
              <a:rPr lang="en-US" altLang="ja-JP" sz="3000" dirty="0" err="1" smtClean="0">
                <a:solidFill>
                  <a:srgbClr val="000000"/>
                </a:solidFill>
                <a:latin typeface="Meiryo" panose="020B0604030504040204" pitchFamily="34" charset="-128"/>
                <a:ea typeface="Meiryo" panose="020B0604030504040204" pitchFamily="34" charset="-128"/>
              </a:rPr>
              <a:t>Open</a:t>
            </a:r>
            <a:r>
              <a:rPr lang="en-US" sz="3000" dirty="0" err="1" smtClean="0">
                <a:solidFill>
                  <a:srgbClr val="000000"/>
                </a:solidFill>
                <a:latin typeface="Meiryo" panose="020B0604030504040204" pitchFamily="34" charset="-128"/>
                <a:ea typeface="Meiryo" panose="020B0604030504040204" pitchFamily="34" charset="-128"/>
              </a:rPr>
              <a:t>」に変えた</a:t>
            </a:r>
            <a:r>
              <a:rPr lang="ja-JP" altLang="en-US" sz="3000" dirty="0" smtClean="0">
                <a:solidFill>
                  <a:srgbClr val="000000"/>
                </a:solidFill>
                <a:latin typeface="Meiryo" panose="020B0604030504040204" pitchFamily="34" charset="-128"/>
                <a:ea typeface="Meiryo" panose="020B0604030504040204" pitchFamily="34" charset="-128"/>
              </a:rPr>
              <a:t>もの</a:t>
            </a:r>
            <a:endParaRPr sz="3000" dirty="0">
              <a:solidFill>
                <a:srgbClr val="000000"/>
              </a:solidFill>
              <a:latin typeface="Meiryo" panose="020B0604030504040204" pitchFamily="34" charset="-128"/>
              <a:ea typeface="Meiryo" panose="020B0604030504040204" pitchFamily="34" charset="-128"/>
            </a:endParaRPr>
          </a:p>
          <a:p>
            <a:pPr marL="514350" marR="0" lvl="0" indent="-514350" algn="l" rtl="0">
              <a:lnSpc>
                <a:spcPct val="150000"/>
              </a:lnSpc>
              <a:spcBef>
                <a:spcPts val="0"/>
              </a:spcBef>
              <a:spcAft>
                <a:spcPts val="0"/>
              </a:spcAft>
              <a:buClr>
                <a:schemeClr val="accent1"/>
              </a:buClr>
              <a:buSzPct val="75000"/>
              <a:buFont typeface="Rockwell"/>
              <a:buAutoNum type="arabicPeriod"/>
            </a:pPr>
            <a:r>
              <a:rPr lang="en-US" sz="3000" dirty="0" smtClean="0">
                <a:solidFill>
                  <a:srgbClr val="000000"/>
                </a:solidFill>
                <a:latin typeface="Meiryo" panose="020B0604030504040204" pitchFamily="34" charset="-128"/>
                <a:ea typeface="Meiryo" panose="020B0604030504040204" pitchFamily="34" charset="-128"/>
              </a:rPr>
              <a:t>優先順位の高い</a:t>
            </a:r>
            <a:r>
              <a:rPr lang="en-US" sz="3000" dirty="0">
                <a:solidFill>
                  <a:srgbClr val="000000"/>
                </a:solidFill>
                <a:latin typeface="Meiryo" panose="020B0604030504040204" pitchFamily="34" charset="-128"/>
                <a:ea typeface="Meiryo" panose="020B0604030504040204" pitchFamily="34" charset="-128"/>
              </a:rPr>
              <a:t>3</a:t>
            </a:r>
            <a:r>
              <a:rPr lang="en-US" sz="3000" dirty="0" smtClean="0">
                <a:solidFill>
                  <a:srgbClr val="000000"/>
                </a:solidFill>
                <a:latin typeface="Meiryo" panose="020B0604030504040204" pitchFamily="34" charset="-128"/>
                <a:ea typeface="Meiryo" panose="020B0604030504040204" pitchFamily="34" charset="-128"/>
              </a:rPr>
              <a:t>つと元のリストにある番号</a:t>
            </a:r>
            <a:endParaRPr lang="en-US" sz="3000" dirty="0">
              <a:solidFill>
                <a:srgbClr val="000000"/>
              </a:solidFill>
              <a:latin typeface="Meiryo" panose="020B0604030504040204" pitchFamily="34" charset="-128"/>
              <a:ea typeface="Meiryo" panose="020B0604030504040204" pitchFamily="34" charset="-128"/>
            </a:endParaRPr>
          </a:p>
          <a:p>
            <a:pPr marL="514350" marR="0" lvl="0" indent="-514350" algn="l" rtl="0">
              <a:spcBef>
                <a:spcPts val="2000"/>
              </a:spcBef>
              <a:spcAft>
                <a:spcPts val="0"/>
              </a:spcAft>
              <a:buClr>
                <a:schemeClr val="accent1"/>
              </a:buClr>
              <a:buSzPct val="75000"/>
              <a:buFont typeface="Noto Sans Symbols"/>
              <a:buAutoNum type="arabicPeriod"/>
            </a:pPr>
            <a:r>
              <a:rPr lang="en-US" sz="3000" dirty="0" err="1" smtClean="0">
                <a:solidFill>
                  <a:srgbClr val="000000"/>
                </a:solidFill>
                <a:latin typeface="Meiryo" panose="020B0604030504040204" pitchFamily="34" charset="-128"/>
                <a:ea typeface="Meiryo" panose="020B0604030504040204" pitchFamily="34" charset="-128"/>
              </a:rPr>
              <a:t>優先順位の高い</a:t>
            </a:r>
            <a:r>
              <a:rPr lang="en-US" altLang="ja-JP" sz="3000" dirty="0" err="1" smtClean="0">
                <a:solidFill>
                  <a:srgbClr val="000000"/>
                </a:solidFill>
                <a:latin typeface="Meiryo" panose="020B0604030504040204" pitchFamily="34" charset="-128"/>
                <a:ea typeface="Meiryo" panose="020B0604030504040204" pitchFamily="34" charset="-128"/>
              </a:rPr>
              <a:t>Q</a:t>
            </a:r>
            <a:r>
              <a:rPr lang="en-US" sz="3000" dirty="0" err="1" smtClean="0">
                <a:solidFill>
                  <a:srgbClr val="000000"/>
                </a:solidFill>
                <a:latin typeface="Meiryo" panose="020B0604030504040204" pitchFamily="34" charset="-128"/>
                <a:ea typeface="Meiryo" panose="020B0604030504040204" pitchFamily="34" charset="-128"/>
              </a:rPr>
              <a:t>を選んだ根拠</a:t>
            </a:r>
            <a:endParaRPr lang="en-US" sz="30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7831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649287" y="695325"/>
            <a:ext cx="7556500" cy="11160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dirty="0" err="1" smtClean="0">
                <a:latin typeface="Meiryo" panose="020B0604030504040204" pitchFamily="34" charset="-128"/>
                <a:ea typeface="Meiryo" panose="020B0604030504040204" pitchFamily="34" charset="-128"/>
              </a:rPr>
              <a:t>振り返</a:t>
            </a:r>
            <a:r>
              <a:rPr lang="ja-JP" altLang="en-US" sz="4400" dirty="0" smtClean="0">
                <a:latin typeface="Meiryo" panose="020B0604030504040204" pitchFamily="34" charset="-128"/>
                <a:ea typeface="Meiryo" panose="020B0604030504040204" pitchFamily="34" charset="-128"/>
              </a:rPr>
              <a:t>る</a:t>
            </a:r>
            <a:r>
              <a:rPr lang="en-US" sz="4400" b="0" i="0" u="none" strike="noStrike" cap="none" dirty="0" smtClean="0">
                <a:solidFill>
                  <a:schemeClr val="accent1"/>
                </a:solidFill>
                <a:latin typeface="Meiryo" panose="020B0604030504040204" pitchFamily="34" charset="-128"/>
                <a:ea typeface="Meiryo" panose="020B0604030504040204" pitchFamily="34" charset="-128"/>
                <a:sym typeface="Rockwell"/>
              </a:rPr>
              <a:t> </a:t>
            </a:r>
            <a:endParaRPr lang="en-US" sz="4400" b="0" i="0" u="none" strike="noStrike" cap="none" dirty="0">
              <a:solidFill>
                <a:schemeClr val="accent1"/>
              </a:solidFill>
              <a:latin typeface="Meiryo" panose="020B0604030504040204" pitchFamily="34" charset="-128"/>
              <a:ea typeface="Meiryo" panose="020B0604030504040204" pitchFamily="34" charset="-128"/>
              <a:sym typeface="Rockwell"/>
            </a:endParaRPr>
          </a:p>
        </p:txBody>
      </p:sp>
      <p:sp>
        <p:nvSpPr>
          <p:cNvPr id="847" name="Shape 847"/>
          <p:cNvSpPr txBox="1">
            <a:spLocks noGrp="1"/>
          </p:cNvSpPr>
          <p:nvPr>
            <p:ph type="body" idx="1"/>
          </p:nvPr>
        </p:nvSpPr>
        <p:spPr>
          <a:xfrm>
            <a:off x="498475" y="1981200"/>
            <a:ext cx="7896225" cy="4144963"/>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accent1"/>
              </a:buClr>
              <a:buSzPct val="90000"/>
              <a:buFont typeface="Noto Sans Symbols"/>
              <a:buChar char="■"/>
            </a:pPr>
            <a:r>
              <a:rPr lang="en-US" sz="3000" b="0" i="0" u="none" strike="noStrike" cap="none" dirty="0">
                <a:solidFill>
                  <a:srgbClr val="000000"/>
                </a:solidFill>
                <a:latin typeface="Meiryo" panose="020B0604030504040204" pitchFamily="34" charset="-128"/>
                <a:ea typeface="Meiryo" panose="020B0604030504040204" pitchFamily="34" charset="-128"/>
                <a:sym typeface="Rockwell"/>
              </a:rPr>
              <a:t> </a:t>
            </a:r>
            <a:r>
              <a:rPr lang="en-US" sz="3600" dirty="0" err="1">
                <a:solidFill>
                  <a:srgbClr val="000000"/>
                </a:solidFill>
                <a:latin typeface="Meiryo" panose="020B0604030504040204" pitchFamily="34" charset="-128"/>
                <a:ea typeface="Meiryo" panose="020B0604030504040204" pitchFamily="34" charset="-128"/>
              </a:rPr>
              <a:t>何を学びましたか</a:t>
            </a:r>
            <a:r>
              <a:rPr lang="en-US" sz="3600" b="0" i="0" u="none" strike="noStrike" cap="none" dirty="0">
                <a:solidFill>
                  <a:srgbClr val="000000"/>
                </a:solidFill>
                <a:latin typeface="Meiryo" panose="020B0604030504040204" pitchFamily="34" charset="-128"/>
                <a:ea typeface="Meiryo" panose="020B0604030504040204" pitchFamily="34" charset="-128"/>
                <a:sym typeface="Rockwell"/>
              </a:rPr>
              <a:t>?</a:t>
            </a:r>
          </a:p>
          <a:p>
            <a:pPr marL="228600" marR="0" lvl="0" indent="-228600" algn="l" rtl="0">
              <a:spcBef>
                <a:spcPts val="2000"/>
              </a:spcBef>
              <a:spcAft>
                <a:spcPts val="0"/>
              </a:spcAft>
              <a:buClr>
                <a:schemeClr val="accent1"/>
              </a:buClr>
              <a:buSzPct val="75000"/>
              <a:buFont typeface="Noto Sans Symbols"/>
              <a:buChar char="■"/>
            </a:pPr>
            <a:r>
              <a:rPr lang="en-US" sz="3600" b="0" i="0" u="none" strike="noStrike" cap="none" dirty="0">
                <a:solidFill>
                  <a:srgbClr val="000000"/>
                </a:solidFill>
                <a:latin typeface="Meiryo" panose="020B0604030504040204" pitchFamily="34" charset="-128"/>
                <a:ea typeface="Meiryo" panose="020B0604030504040204" pitchFamily="34" charset="-128"/>
                <a:sym typeface="Rockwell"/>
              </a:rPr>
              <a:t> </a:t>
            </a:r>
            <a:r>
              <a:rPr lang="en-US" sz="3600" dirty="0" err="1" smtClean="0">
                <a:solidFill>
                  <a:srgbClr val="000000"/>
                </a:solidFill>
                <a:latin typeface="Meiryo" panose="020B0604030504040204" pitchFamily="34" charset="-128"/>
                <a:ea typeface="Meiryo" panose="020B0604030504040204" pitchFamily="34" charset="-128"/>
              </a:rPr>
              <a:t>どのように学びましたか</a:t>
            </a:r>
            <a:r>
              <a:rPr lang="en-US" sz="3600" b="0" i="0" u="none" strike="noStrike" cap="none" dirty="0">
                <a:solidFill>
                  <a:srgbClr val="000000"/>
                </a:solidFill>
                <a:latin typeface="Meiryo" panose="020B0604030504040204" pitchFamily="34" charset="-128"/>
                <a:ea typeface="Meiryo" panose="020B0604030504040204" pitchFamily="34" charset="-128"/>
                <a:sym typeface="Rockwell"/>
              </a:rPr>
              <a:t>?</a:t>
            </a:r>
          </a:p>
          <a:p>
            <a:pPr>
              <a:buFont typeface="Noto Sans Symbols"/>
              <a:buChar char="■"/>
            </a:pPr>
            <a:r>
              <a:rPr lang="ja-JP" altLang="en-US" sz="3600" dirty="0">
                <a:solidFill>
                  <a:srgbClr val="000000"/>
                </a:solidFill>
                <a:latin typeface="Meiryo" panose="020B0604030504040204" pitchFamily="34" charset="-128"/>
                <a:ea typeface="Meiryo" panose="020B0604030504040204" pitchFamily="34" charset="-128"/>
              </a:rPr>
              <a:t> </a:t>
            </a:r>
            <a:r>
              <a:rPr lang="ja-JP" altLang="en-US" sz="3600" dirty="0" smtClean="0">
                <a:solidFill>
                  <a:srgbClr val="000000"/>
                </a:solidFill>
                <a:latin typeface="Meiryo" panose="020B0604030504040204" pitchFamily="34" charset="-128"/>
                <a:ea typeface="Meiryo" panose="020B0604030504040204" pitchFamily="34" charset="-128"/>
              </a:rPr>
              <a:t>「</a:t>
            </a:r>
            <a:r>
              <a:rPr lang="en-US" altLang="ja-JP" sz="3600" i="1" dirty="0" smtClean="0">
                <a:solidFill>
                  <a:schemeClr val="tx1"/>
                </a:solidFill>
                <a:latin typeface="Meiryo" panose="020B0604030504040204" pitchFamily="34" charset="-128"/>
                <a:ea typeface="Meiryo" panose="020B0604030504040204" pitchFamily="34" charset="-128"/>
              </a:rPr>
              <a:t>QFT</a:t>
            </a:r>
            <a:r>
              <a:rPr lang="ja-JP" altLang="en-US" sz="3600" i="1" dirty="0" smtClean="0">
                <a:solidFill>
                  <a:schemeClr val="tx1"/>
                </a:solidFill>
                <a:latin typeface="Meiryo" panose="020B0604030504040204" pitchFamily="34" charset="-128"/>
                <a:ea typeface="Meiryo" panose="020B0604030504040204" pitchFamily="34" charset="-128"/>
              </a:rPr>
              <a:t>を実践する</a:t>
            </a:r>
            <a:r>
              <a:rPr lang="ja-JP" altLang="en-US" sz="3600" dirty="0" smtClean="0">
                <a:solidFill>
                  <a:srgbClr val="000000"/>
                </a:solidFill>
                <a:latin typeface="Meiryo" panose="020B0604030504040204" pitchFamily="34" charset="-128"/>
                <a:ea typeface="Meiryo" panose="020B0604030504040204" pitchFamily="34" charset="-128"/>
              </a:rPr>
              <a:t>」にあた</a:t>
            </a:r>
            <a:r>
              <a:rPr lang="ja-JP" altLang="en-US" sz="3600" dirty="0">
                <a:solidFill>
                  <a:srgbClr val="000000"/>
                </a:solidFill>
                <a:latin typeface="Meiryo" panose="020B0604030504040204" pitchFamily="34" charset="-128"/>
                <a:ea typeface="Meiryo" panose="020B0604030504040204" pitchFamily="34" charset="-128"/>
              </a:rPr>
              <a:t>って</a:t>
            </a:r>
            <a:r>
              <a:rPr lang="ja-JP" altLang="en-US" sz="3600" dirty="0" smtClean="0">
                <a:solidFill>
                  <a:srgbClr val="000000"/>
                </a:solidFill>
                <a:latin typeface="Meiryo" panose="020B0604030504040204" pitchFamily="34" charset="-128"/>
                <a:ea typeface="Meiryo" panose="020B0604030504040204" pitchFamily="34" charset="-128"/>
              </a:rPr>
              <a:t>何かわかったことはありますか</a:t>
            </a:r>
            <a:r>
              <a:rPr lang="en-US" sz="3600" dirty="0" smtClean="0">
                <a:solidFill>
                  <a:srgbClr val="000000"/>
                </a:solidFill>
                <a:latin typeface="Meiryo" panose="020B0604030504040204" pitchFamily="34" charset="-128"/>
                <a:ea typeface="Meiryo" panose="020B0604030504040204" pitchFamily="34" charset="-128"/>
              </a:rPr>
              <a:t>？</a:t>
            </a:r>
            <a:endParaRPr lang="en-US" sz="36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2661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3.googleusercontent.com/GnyzLo45-erR5a57F8tReItVBbaX2xgJrzPlvuINFJAjOhqP4NXYBRTpkR-FuactACNZQtB1AVXq2ZP1U4m3i6SRpZVVsgfPBqPMsuaIlatS6u5_Q52aRuwJE12z-ozh-xOzgeWPPWmEnQ0MTbYn85W19RuHWNHVcwVOrx1arf7eEH2NFkSuzfQUpMKnVi4nvYgLJr9WKqDSKM5SELnqH7qVUcQUPOZupVkqt_Bl0eNElyla5Iz0iaFuDVrFNmHIhShQLHasTcNoTveKFww31BdDvGekKt_V86krFXM0lOgwhbSmI0en2No9VWubmcamTPp6kkcjj4lazWZyRn_6YVPioRJhAcQLfl5cizZz4K7uaMC0oxh3RqQYy_ZwJiyDj5rgfrOnLVZkI0R8Qcxbi175VXZFKLM-7jKXNROp3n0JNdnXphobm5vlkMW_fV750CJdIZs5JuD2sYTOk4OCaU8dIgmHEHkvKe6vfJ7AEhXtkZ272jvVLJlqqMHAmA2INNSMfacMY1lt6ZqpGoy7pBlJuKM5XLp26bbp87uWfFwVvcL6BZzrheF_5ANV47oBYp918K-l1IACX4qDIKosAohnO20kWcybHeZvGnDU=w1699-h1274-no"/>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380" r="2102" b="22936"/>
          <a:stretch/>
        </p:blipFill>
        <p:spPr bwMode="auto">
          <a:xfrm>
            <a:off x="584199" y="1060415"/>
            <a:ext cx="7556500" cy="281779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98474" y="4500711"/>
            <a:ext cx="6609415" cy="1384995"/>
          </a:xfrm>
          <a:prstGeom prst="rect">
            <a:avLst/>
          </a:prstGeom>
          <a:noFill/>
        </p:spPr>
        <p:txBody>
          <a:bodyPr wrap="square" rtlCol="0">
            <a:spAutoFit/>
          </a:bodyPr>
          <a:lstStyle/>
          <a:p>
            <a:r>
              <a:rPr lang="ja-JP" altLang="en-US" sz="2800" dirty="0" smtClean="0">
                <a:latin typeface="Meiryo" panose="020B0604030504040204" pitchFamily="34" charset="-128"/>
                <a:ea typeface="Meiryo" panose="020B0604030504040204" pitchFamily="34" charset="-128"/>
              </a:rPr>
              <a:t>優先順位づけのあと、出てきた問いをもとに個人・グループになって調べていった。</a:t>
            </a:r>
            <a:endParaRPr lang="en-US" sz="2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3129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5400" b="1" dirty="0" smtClean="0">
                <a:latin typeface="Meiryo" panose="020B0604030504040204" pitchFamily="34" charset="-128"/>
                <a:ea typeface="Meiryo" panose="020B0604030504040204" pitchFamily="34" charset="-128"/>
              </a:rPr>
              <a:t>Ⅳ:</a:t>
            </a:r>
            <a:r>
              <a:rPr lang="ja-JP" altLang="en-US" sz="5400" b="1" dirty="0" smtClean="0">
                <a:latin typeface="Meiryo" panose="020B0604030504040204" pitchFamily="34" charset="-128"/>
                <a:ea typeface="Meiryo" panose="020B0604030504040204" pitchFamily="34" charset="-128"/>
              </a:rPr>
              <a:t> 今後に向けて</a:t>
            </a:r>
            <a:endParaRPr lang="en-US" sz="5400" b="1" dirty="0">
              <a:latin typeface="Meiryo" panose="020B0604030504040204" pitchFamily="34" charset="-128"/>
              <a:ea typeface="Meiryo" panose="020B0604030504040204" pitchFamily="34" charset="-128"/>
            </a:endParaRPr>
          </a:p>
        </p:txBody>
      </p:sp>
      <p:sp>
        <p:nvSpPr>
          <p:cNvPr id="3" name="コンテンツ プレースホルダー 2"/>
          <p:cNvSpPr>
            <a:spLocks noGrp="1"/>
          </p:cNvSpPr>
          <p:nvPr>
            <p:ph idx="1"/>
          </p:nvPr>
        </p:nvSpPr>
        <p:spPr/>
        <p:txBody>
          <a:bodyPr>
            <a:normAutofit/>
          </a:bodyPr>
          <a:lstStyle/>
          <a:p>
            <a:pPr marL="457200" indent="-457200">
              <a:buAutoNum type="arabicPeriod"/>
            </a:pPr>
            <a:r>
              <a:rPr lang="en-US" altLang="ja-JP" sz="4400" dirty="0" smtClean="0">
                <a:solidFill>
                  <a:schemeClr val="tx1"/>
                </a:solidFill>
                <a:latin typeface="Meiryo" panose="020B0604030504040204" pitchFamily="34" charset="-128"/>
                <a:ea typeface="Meiryo" panose="020B0604030504040204" pitchFamily="34" charset="-128"/>
              </a:rPr>
              <a:t>Quick</a:t>
            </a:r>
            <a:r>
              <a:rPr lang="ja-JP" altLang="en-US" sz="4400" dirty="0" smtClean="0">
                <a:solidFill>
                  <a:schemeClr val="tx1"/>
                </a:solidFill>
                <a:latin typeface="Meiryo" panose="020B0604030504040204" pitchFamily="34" charset="-128"/>
                <a:ea typeface="Meiryo" panose="020B0604030504040204" pitchFamily="34" charset="-128"/>
              </a:rPr>
              <a:t> </a:t>
            </a:r>
            <a:r>
              <a:rPr lang="en-US" altLang="ja-JP" sz="4400" dirty="0" smtClean="0">
                <a:solidFill>
                  <a:schemeClr val="tx1"/>
                </a:solidFill>
                <a:latin typeface="Meiryo" panose="020B0604030504040204" pitchFamily="34" charset="-128"/>
                <a:ea typeface="Meiryo" panose="020B0604030504040204" pitchFamily="34" charset="-128"/>
              </a:rPr>
              <a:t>QFT</a:t>
            </a:r>
          </a:p>
          <a:p>
            <a:pPr marL="457200" indent="-457200">
              <a:buAutoNum type="arabicPeriod"/>
            </a:pPr>
            <a:r>
              <a:rPr lang="ja-JP" altLang="en-US" sz="4400" b="1" dirty="0" smtClean="0">
                <a:solidFill>
                  <a:schemeClr val="tx1"/>
                </a:solidFill>
                <a:latin typeface="Meiryo" panose="020B0604030504040204" pitchFamily="34" charset="-128"/>
                <a:ea typeface="Meiryo" panose="020B0604030504040204" pitchFamily="34" charset="-128"/>
              </a:rPr>
              <a:t>今後の展望</a:t>
            </a:r>
            <a:endParaRPr lang="en-US" altLang="ja-JP" sz="4400" b="1" dirty="0" smtClean="0">
              <a:solidFill>
                <a:schemeClr val="tx1"/>
              </a:solidFill>
              <a:latin typeface="Meiryo" panose="020B0604030504040204" pitchFamily="34" charset="-128"/>
              <a:ea typeface="Meiryo" panose="020B0604030504040204" pitchFamily="34" charset="-128"/>
            </a:endParaRPr>
          </a:p>
          <a:p>
            <a:pPr marL="457200" indent="-457200">
              <a:buAutoNum type="arabicPeriod"/>
            </a:pPr>
            <a:r>
              <a:rPr lang="ja-JP" altLang="en-US" sz="4400" dirty="0">
                <a:solidFill>
                  <a:schemeClr val="tx1"/>
                </a:solidFill>
                <a:latin typeface="Meiryo" panose="020B0604030504040204" pitchFamily="34" charset="-128"/>
                <a:ea typeface="Meiryo" panose="020B0604030504040204" pitchFamily="34" charset="-128"/>
              </a:rPr>
              <a:t>本日</a:t>
            </a:r>
            <a:r>
              <a:rPr lang="ja-JP" altLang="en-US" sz="4400" dirty="0" smtClean="0">
                <a:solidFill>
                  <a:schemeClr val="tx1"/>
                </a:solidFill>
                <a:latin typeface="Meiryo" panose="020B0604030504040204" pitchFamily="34" charset="-128"/>
                <a:ea typeface="Meiryo" panose="020B0604030504040204" pitchFamily="34" charset="-128"/>
              </a:rPr>
              <a:t>の振り返りと評価</a:t>
            </a:r>
            <a:endParaRPr lang="en-US" altLang="ja-JP" sz="4400" dirty="0" smtClean="0">
              <a:solidFill>
                <a:schemeClr val="tx1"/>
              </a:solidFill>
              <a:latin typeface="Meiryo" panose="020B0604030504040204" pitchFamily="34" charset="-128"/>
              <a:ea typeface="Meiryo" panose="020B0604030504040204" pitchFamily="34" charset="-128"/>
            </a:endParaRPr>
          </a:p>
          <a:p>
            <a:pPr marL="0" indent="0">
              <a:buNone/>
            </a:pPr>
            <a:endParaRPr lang="en-US" sz="4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523939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where do we go from here?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4945" y="1464036"/>
            <a:ext cx="5514109" cy="5243599"/>
          </a:xfrm>
        </p:spPr>
      </p:pic>
    </p:spTree>
    <p:extLst>
      <p:ext uri="{BB962C8B-B14F-4D97-AF65-F5344CB8AC3E}">
        <p14:creationId xmlns:p14="http://schemas.microsoft.com/office/powerpoint/2010/main" val="31653163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b="1" dirty="0" smtClean="0">
                <a:latin typeface="Meiryo" panose="020B0604030504040204" pitchFamily="34" charset="-128"/>
                <a:ea typeface="Meiryo" panose="020B0604030504040204" pitchFamily="34" charset="-128"/>
              </a:rPr>
              <a:t>「たった一つを変えるだけ」のブッククラブ</a:t>
            </a:r>
            <a:endParaRPr lang="en-US" b="1" dirty="0">
              <a:latin typeface="Meiryo" panose="020B0604030504040204" pitchFamily="34" charset="-128"/>
              <a:ea typeface="Meiryo" panose="020B0604030504040204" pitchFamily="34"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74" y="1980197"/>
            <a:ext cx="7919826" cy="4454902"/>
          </a:xfrm>
          <a:prstGeom prst="rect">
            <a:avLst/>
          </a:prstGeom>
        </p:spPr>
      </p:pic>
    </p:spTree>
    <p:extLst>
      <p:ext uri="{BB962C8B-B14F-4D97-AF65-F5344CB8AC3E}">
        <p14:creationId xmlns:p14="http://schemas.microsoft.com/office/powerpoint/2010/main" val="992625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b="1" dirty="0" smtClean="0">
                <a:latin typeface="Meiryo" panose="020B0604030504040204" pitchFamily="34" charset="-128"/>
                <a:ea typeface="Meiryo" panose="020B0604030504040204" pitchFamily="34" charset="-128"/>
              </a:rPr>
              <a:t>学校、学区で教員研修でのワークショップ</a:t>
            </a:r>
            <a:r>
              <a:rPr lang="en-US" b="1" dirty="0">
                <a:latin typeface="Meiryo" panose="020B0604030504040204" pitchFamily="34" charset="-128"/>
                <a:ea typeface="Meiryo" panose="020B0604030504040204" pitchFamily="34" charset="-128"/>
              </a:rPr>
              <a:t/>
            </a:r>
            <a:br>
              <a:rPr lang="en-US" b="1" dirty="0">
                <a:latin typeface="Meiryo" panose="020B0604030504040204" pitchFamily="34" charset="-128"/>
                <a:ea typeface="Meiryo" panose="020B0604030504040204" pitchFamily="34" charset="-128"/>
              </a:rPr>
            </a:br>
            <a:endParaRPr lang="en-US" b="1" dirty="0">
              <a:latin typeface="Meiryo" panose="020B0604030504040204" pitchFamily="34" charset="-128"/>
              <a:ea typeface="Meiryo" panose="020B0604030504040204" pitchFamily="34" charset="-128"/>
            </a:endParaRPr>
          </a:p>
        </p:txBody>
      </p:sp>
      <p:pic>
        <p:nvPicPr>
          <p:cNvPr id="3" name="Picture 2"/>
          <p:cNvPicPr>
            <a:picLocks noChangeAspect="1"/>
          </p:cNvPicPr>
          <p:nvPr/>
        </p:nvPicPr>
        <p:blipFill>
          <a:blip r:embed="rId2"/>
          <a:stretch>
            <a:fillRect/>
          </a:stretch>
        </p:blipFill>
        <p:spPr>
          <a:xfrm>
            <a:off x="318859" y="1829694"/>
            <a:ext cx="3533199" cy="470663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362" y="2370052"/>
            <a:ext cx="4756402" cy="2822433"/>
          </a:xfrm>
          <a:prstGeom prst="rect">
            <a:avLst/>
          </a:prstGeom>
        </p:spPr>
      </p:pic>
      <p:sp>
        <p:nvSpPr>
          <p:cNvPr id="5" name="Rectangle 4"/>
          <p:cNvSpPr/>
          <p:nvPr/>
        </p:nvSpPr>
        <p:spPr>
          <a:xfrm>
            <a:off x="4276630" y="5475657"/>
            <a:ext cx="4677134" cy="1257652"/>
          </a:xfrm>
          <a:prstGeom prst="rect">
            <a:avLst/>
          </a:prstGeom>
          <a:ln w="9525">
            <a:solidFill>
              <a:schemeClr val="tx1"/>
            </a:solidFill>
          </a:ln>
        </p:spPr>
        <p:txBody>
          <a:bodyPr wrap="square">
            <a:spAutoFit/>
          </a:bodyPr>
          <a:lstStyle/>
          <a:p>
            <a:pPr>
              <a:lnSpc>
                <a:spcPct val="107000"/>
              </a:lnSpc>
            </a:pPr>
            <a:r>
              <a:rPr lang="en-US" dirty="0">
                <a:ea typeface="Times New Roman" panose="02020603050405020304" pitchFamily="18" charset="0"/>
                <a:cs typeface="Times New Roman" panose="02020603050405020304" pitchFamily="18" charset="0"/>
              </a:rPr>
              <a:t>Knee deep in </a:t>
            </a:r>
            <a:r>
              <a:rPr lang="en-US" u="sng" dirty="0">
                <a:ea typeface="Times New Roman" panose="02020603050405020304" pitchFamily="18" charset="0"/>
                <a:cs typeface="Times New Roman" panose="02020603050405020304" pitchFamily="18" charset="0"/>
                <a:hlinkClick r:id="rId4"/>
              </a:rPr>
              <a:t>@</a:t>
            </a:r>
            <a:r>
              <a:rPr lang="en-US" dirty="0" err="1">
                <a:ea typeface="Times New Roman" panose="02020603050405020304" pitchFamily="18" charset="0"/>
                <a:cs typeface="Times New Roman" panose="02020603050405020304" pitchFamily="18" charset="0"/>
                <a:hlinkClick r:id="rId4"/>
              </a:rPr>
              <a:t>RightQuestion</a:t>
            </a:r>
            <a:r>
              <a:rPr lang="en-US" dirty="0">
                <a:ea typeface="Times New Roman" panose="02020603050405020304" pitchFamily="18" charset="0"/>
                <a:cs typeface="Times New Roman" panose="02020603050405020304" pitchFamily="18" charset="0"/>
              </a:rPr>
              <a:t> on a Sunday learning together so that historic places are in the classroom </a:t>
            </a:r>
          </a:p>
          <a:p>
            <a:pPr>
              <a:lnSpc>
                <a:spcPct val="107000"/>
              </a:lnSpc>
            </a:pPr>
            <a:r>
              <a:rPr lang="en-US" u="sng" dirty="0">
                <a:ea typeface="Times New Roman" panose="02020603050405020304" pitchFamily="18" charset="0"/>
                <a:cs typeface="Times New Roman" panose="02020603050405020304" pitchFamily="18" charset="0"/>
                <a:hlinkClick r:id="rId5"/>
              </a:rPr>
              <a:t>@</a:t>
            </a:r>
            <a:r>
              <a:rPr lang="en-US" dirty="0" err="1">
                <a:ea typeface="Times New Roman" panose="02020603050405020304" pitchFamily="18" charset="0"/>
                <a:cs typeface="Times New Roman" panose="02020603050405020304" pitchFamily="18" charset="0"/>
                <a:hlinkClick r:id="rId5"/>
              </a:rPr>
              <a:t>TPSMSUDenver</a:t>
            </a:r>
            <a:r>
              <a:rPr lang="en-US" dirty="0">
                <a:ea typeface="Times New Roman" panose="02020603050405020304" pitchFamily="18" charset="0"/>
                <a:cs typeface="Times New Roman" panose="02020603050405020304" pitchFamily="18" charset="0"/>
              </a:rPr>
              <a:t> </a:t>
            </a:r>
            <a:r>
              <a:rPr lang="en-US" u="sng" dirty="0">
                <a:ea typeface="Times New Roman" panose="02020603050405020304" pitchFamily="18" charset="0"/>
                <a:cs typeface="Times New Roman" panose="02020603050405020304" pitchFamily="18" charset="0"/>
                <a:hlinkClick r:id="rId6"/>
              </a:rPr>
              <a:t>@</a:t>
            </a:r>
            <a:r>
              <a:rPr lang="en-US" dirty="0" err="1">
                <a:ea typeface="Times New Roman" panose="02020603050405020304" pitchFamily="18" charset="0"/>
                <a:cs typeface="Times New Roman" panose="02020603050405020304" pitchFamily="18" charset="0"/>
                <a:hlinkClick r:id="rId6"/>
              </a:rPr>
              <a:t>TeachingLC</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741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978776" cy="847402"/>
          </a:xfrm>
        </p:spPr>
        <p:txBody>
          <a:bodyPr/>
          <a:lstStyle/>
          <a:p>
            <a:r>
              <a:rPr lang="ja-JP" altLang="en-US" sz="3200" b="1" dirty="0">
                <a:latin typeface="Meiryo" panose="020B0604030504040204" pitchFamily="34" charset="-128"/>
                <a:ea typeface="Meiryo" panose="020B0604030504040204" pitchFamily="34" charset="-128"/>
              </a:rPr>
              <a:t>解説</a:t>
            </a:r>
            <a:r>
              <a:rPr lang="ja-JP" altLang="en-US" sz="3200" b="1" dirty="0" smtClean="0">
                <a:latin typeface="Meiryo" panose="020B0604030504040204" pitchFamily="34" charset="-128"/>
                <a:ea typeface="Meiryo" panose="020B0604030504040204" pitchFamily="34" charset="-128"/>
              </a:rPr>
              <a:t>のビデオを作成、公開</a:t>
            </a:r>
            <a:r>
              <a:rPr lang="en-US" sz="3200" b="1" dirty="0">
                <a:latin typeface="Meiryo" panose="020B0604030504040204" pitchFamily="34" charset="-128"/>
                <a:ea typeface="Meiryo" panose="020B0604030504040204" pitchFamily="34" charset="-128"/>
              </a:rPr>
              <a:t/>
            </a:r>
            <a:br>
              <a:rPr lang="en-US" sz="3200" b="1" dirty="0">
                <a:latin typeface="Meiryo" panose="020B0604030504040204" pitchFamily="34" charset="-128"/>
                <a:ea typeface="Meiryo" panose="020B0604030504040204" pitchFamily="34" charset="-128"/>
              </a:rPr>
            </a:br>
            <a:r>
              <a:rPr lang="en-US" sz="3200" b="1" dirty="0">
                <a:latin typeface="Meiryo" panose="020B0604030504040204" pitchFamily="34" charset="-128"/>
                <a:ea typeface="Meiryo" panose="020B0604030504040204" pitchFamily="34" charset="-128"/>
              </a:rPr>
              <a:t/>
            </a:r>
            <a:br>
              <a:rPr lang="en-US" sz="3200" b="1" dirty="0">
                <a:latin typeface="Meiryo" panose="020B0604030504040204" pitchFamily="34" charset="-128"/>
                <a:ea typeface="Meiryo" panose="020B0604030504040204" pitchFamily="34" charset="-128"/>
              </a:rPr>
            </a:br>
            <a:r>
              <a:rPr lang="en-US" b="1" dirty="0">
                <a:latin typeface="Meiryo" panose="020B0604030504040204" pitchFamily="34" charset="-128"/>
                <a:ea typeface="Meiryo" panose="020B0604030504040204" pitchFamily="34" charset="-128"/>
              </a:rPr>
              <a:t/>
            </a:r>
            <a:br>
              <a:rPr lang="en-US" b="1" dirty="0">
                <a:latin typeface="Meiryo" panose="020B0604030504040204" pitchFamily="34" charset="-128"/>
                <a:ea typeface="Meiryo" panose="020B0604030504040204" pitchFamily="34" charset="-128"/>
              </a:rPr>
            </a:br>
            <a:r>
              <a:rPr lang="en-US" b="1" dirty="0">
                <a:latin typeface="Meiryo" panose="020B0604030504040204" pitchFamily="34" charset="-128"/>
                <a:ea typeface="Meiryo" panose="020B0604030504040204" pitchFamily="34" charset="-128"/>
              </a:rPr>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469" y="1552640"/>
            <a:ext cx="4337883" cy="325341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892" y="3179346"/>
            <a:ext cx="4633494" cy="3475120"/>
          </a:xfrm>
          <a:prstGeom prst="rect">
            <a:avLst/>
          </a:prstGeom>
        </p:spPr>
      </p:pic>
      <p:sp>
        <p:nvSpPr>
          <p:cNvPr id="3" name="Rectangle 2"/>
          <p:cNvSpPr/>
          <p:nvPr/>
        </p:nvSpPr>
        <p:spPr>
          <a:xfrm>
            <a:off x="269410" y="5100381"/>
            <a:ext cx="3886954" cy="1200329"/>
          </a:xfrm>
          <a:prstGeom prst="rect">
            <a:avLst/>
          </a:prstGeom>
          <a:ln w="9525">
            <a:solidFill>
              <a:schemeClr val="tx1"/>
            </a:solidFill>
          </a:ln>
        </p:spPr>
        <p:txBody>
          <a:bodyPr wrap="square">
            <a:spAutoFit/>
          </a:bodyPr>
          <a:lstStyle/>
          <a:p>
            <a:r>
              <a:rPr lang="en-US" dirty="0">
                <a:solidFill>
                  <a:srgbClr val="14171A"/>
                </a:solidFill>
              </a:rPr>
              <a:t>That's a wrap! </a:t>
            </a:r>
            <a:r>
              <a:rPr lang="en-US" dirty="0" err="1">
                <a:solidFill>
                  <a:srgbClr val="14171A"/>
                </a:solidFill>
              </a:rPr>
              <a:t>Ss</a:t>
            </a:r>
            <a:r>
              <a:rPr lang="en-US" dirty="0">
                <a:solidFill>
                  <a:srgbClr val="14171A"/>
                </a:solidFill>
              </a:rPr>
              <a:t> &amp; </a:t>
            </a:r>
            <a:r>
              <a:rPr lang="en-US" dirty="0" err="1">
                <a:solidFill>
                  <a:srgbClr val="14171A"/>
                </a:solidFill>
              </a:rPr>
              <a:t>Ts</a:t>
            </a:r>
            <a:r>
              <a:rPr lang="en-US" dirty="0">
                <a:solidFill>
                  <a:srgbClr val="14171A"/>
                </a:solidFill>
              </a:rPr>
              <a:t> at </a:t>
            </a:r>
            <a:r>
              <a:rPr lang="en-US" dirty="0">
                <a:solidFill>
                  <a:srgbClr val="0084B4"/>
                </a:solidFill>
                <a:hlinkClick r:id="rId4"/>
              </a:rPr>
              <a:t>@</a:t>
            </a:r>
            <a:r>
              <a:rPr lang="en-US" dirty="0" err="1">
                <a:solidFill>
                  <a:srgbClr val="0084B4"/>
                </a:solidFill>
                <a:hlinkClick r:id="rId4"/>
              </a:rPr>
              <a:t>ohs_jackets</a:t>
            </a:r>
            <a:r>
              <a:rPr lang="en-US" dirty="0">
                <a:solidFill>
                  <a:srgbClr val="14171A"/>
                </a:solidFill>
              </a:rPr>
              <a:t> filmed by </a:t>
            </a:r>
            <a:r>
              <a:rPr lang="en-US" dirty="0">
                <a:solidFill>
                  <a:srgbClr val="0084B4"/>
                </a:solidFill>
                <a:hlinkClick r:id="rId5"/>
              </a:rPr>
              <a:t>@</a:t>
            </a:r>
            <a:r>
              <a:rPr lang="en-US" dirty="0" err="1">
                <a:solidFill>
                  <a:srgbClr val="0084B4"/>
                </a:solidFill>
                <a:hlinkClick r:id="rId5"/>
              </a:rPr>
              <a:t>GodoyStudios</a:t>
            </a:r>
            <a:r>
              <a:rPr lang="en-US" dirty="0">
                <a:solidFill>
                  <a:srgbClr val="14171A"/>
                </a:solidFill>
              </a:rPr>
              <a:t> and interviewed on their experience w/ the </a:t>
            </a:r>
            <a:r>
              <a:rPr lang="en-US" dirty="0">
                <a:solidFill>
                  <a:srgbClr val="0084B4"/>
                </a:solidFill>
                <a:hlinkClick r:id="rId6"/>
              </a:rPr>
              <a:t>#QFT</a:t>
            </a:r>
            <a:endParaRPr lang="en-US" dirty="0"/>
          </a:p>
        </p:txBody>
      </p:sp>
    </p:spTree>
    <p:extLst>
      <p:ext uri="{BB962C8B-B14F-4D97-AF65-F5344CB8AC3E}">
        <p14:creationId xmlns:p14="http://schemas.microsoft.com/office/powerpoint/2010/main" val="33621631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958" y="2204332"/>
            <a:ext cx="3331106" cy="4441474"/>
          </a:xfrm>
          <a:prstGeom prst="rect">
            <a:avLst/>
          </a:prstGeom>
        </p:spPr>
      </p:pic>
      <p:sp>
        <p:nvSpPr>
          <p:cNvPr id="2" name="Title 1"/>
          <p:cNvSpPr>
            <a:spLocks noGrp="1"/>
          </p:cNvSpPr>
          <p:nvPr>
            <p:ph type="title"/>
          </p:nvPr>
        </p:nvSpPr>
        <p:spPr/>
        <p:txBody>
          <a:bodyPr/>
          <a:lstStyle/>
          <a:p>
            <a:r>
              <a:rPr lang="en-US" b="1" dirty="0" smtClean="0">
                <a:latin typeface="Meiryo" panose="020B0604030504040204" pitchFamily="34" charset="-128"/>
                <a:ea typeface="Meiryo" panose="020B0604030504040204" pitchFamily="34" charset="-128"/>
              </a:rPr>
              <a:t>QFT</a:t>
            </a:r>
            <a:r>
              <a:rPr lang="ja-JP" altLang="en-US" b="1" dirty="0" smtClean="0">
                <a:latin typeface="Meiryo" panose="020B0604030504040204" pitchFamily="34" charset="-128"/>
                <a:ea typeface="Meiryo" panose="020B0604030504040204" pitchFamily="34" charset="-128"/>
              </a:rPr>
              <a:t>の事例を</a:t>
            </a:r>
            <a:r>
              <a:rPr lang="en-US" altLang="ja-JP" b="1" dirty="0" smtClean="0">
                <a:latin typeface="Meiryo" panose="020B0604030504040204" pitchFamily="34" charset="-128"/>
                <a:ea typeface="Meiryo" panose="020B0604030504040204" pitchFamily="34" charset="-128"/>
              </a:rPr>
              <a:t>Tweet</a:t>
            </a:r>
            <a:endParaRPr lang="en-US" b="1" dirty="0">
              <a:latin typeface="Meiryo" panose="020B0604030504040204" pitchFamily="34" charset="-128"/>
              <a:ea typeface="Meiryo" panose="020B0604030504040204" pitchFamily="34" charset="-128"/>
            </a:endParaRPr>
          </a:p>
        </p:txBody>
      </p:sp>
      <p:sp>
        <p:nvSpPr>
          <p:cNvPr id="3" name="Rectangle 2"/>
          <p:cNvSpPr/>
          <p:nvPr/>
        </p:nvSpPr>
        <p:spPr>
          <a:xfrm>
            <a:off x="443201" y="5177143"/>
            <a:ext cx="4627273" cy="1277786"/>
          </a:xfrm>
          <a:prstGeom prst="rect">
            <a:avLst/>
          </a:prstGeom>
          <a:ln w="9525">
            <a:solidFill>
              <a:schemeClr val="tx1"/>
            </a:solidFill>
          </a:ln>
        </p:spPr>
        <p:txBody>
          <a:bodyPr wrap="square">
            <a:spAutoFit/>
          </a:bodyPr>
          <a:lstStyle/>
          <a:p>
            <a:pPr>
              <a:lnSpc>
                <a:spcPct val="107000"/>
              </a:lnSpc>
              <a:spcAft>
                <a:spcPts val="800"/>
              </a:spcAft>
            </a:pPr>
            <a:r>
              <a:rPr lang="en-US" dirty="0">
                <a:solidFill>
                  <a:srgbClr val="292F33"/>
                </a:solidFill>
                <a:ea typeface="Calibri" panose="020F0502020204030204" pitchFamily="34" charset="0"/>
                <a:cs typeface="Times New Roman" panose="02020603050405020304" pitchFamily="18" charset="0"/>
              </a:rPr>
              <a:t>Hi </a:t>
            </a:r>
            <a:r>
              <a:rPr lang="en-US" u="sng" dirty="0">
                <a:solidFill>
                  <a:srgbClr val="2B7BB9"/>
                </a:solidFill>
                <a:ea typeface="Calibri" panose="020F0502020204030204" pitchFamily="34" charset="0"/>
                <a:cs typeface="Times New Roman" panose="02020603050405020304" pitchFamily="18" charset="0"/>
                <a:hlinkClick r:id="rId3"/>
              </a:rPr>
              <a:t>@</a:t>
            </a:r>
            <a:r>
              <a:rPr lang="en-US" dirty="0" err="1">
                <a:solidFill>
                  <a:srgbClr val="2B7BB9"/>
                </a:solidFill>
                <a:ea typeface="Calibri" panose="020F0502020204030204" pitchFamily="34" charset="0"/>
                <a:cs typeface="Times New Roman" panose="02020603050405020304" pitchFamily="18" charset="0"/>
                <a:hlinkClick r:id="rId3"/>
              </a:rPr>
              <a:t>BillNye</a:t>
            </a:r>
            <a:r>
              <a:rPr lang="en-US" dirty="0">
                <a:solidFill>
                  <a:srgbClr val="292F33"/>
                </a:solidFill>
                <a:ea typeface="Calibri" panose="020F0502020204030204" pitchFamily="34" charset="0"/>
                <a:cs typeface="Times New Roman" panose="02020603050405020304" pitchFamily="18" charset="0"/>
              </a:rPr>
              <a:t> As a 7th grade science teacher, I encourage young scientists to question and figure out phenomena! </a:t>
            </a:r>
            <a:r>
              <a:rPr lang="en-US" dirty="0">
                <a:solidFill>
                  <a:srgbClr val="2B7BB9"/>
                </a:solidFill>
                <a:ea typeface="Calibri" panose="020F0502020204030204" pitchFamily="34" charset="0"/>
                <a:cs typeface="Times New Roman" panose="02020603050405020304" pitchFamily="18" charset="0"/>
                <a:hlinkClick r:id="rId4"/>
              </a:rPr>
              <a:t>#</a:t>
            </a:r>
            <a:r>
              <a:rPr lang="en-US" dirty="0" err="1">
                <a:solidFill>
                  <a:srgbClr val="2B7BB9"/>
                </a:solidFill>
                <a:ea typeface="Calibri" panose="020F0502020204030204" pitchFamily="34" charset="0"/>
                <a:cs typeface="Times New Roman" panose="02020603050405020304" pitchFamily="18" charset="0"/>
                <a:hlinkClick r:id="rId4"/>
              </a:rPr>
              <a:t>BillMeetScienceTwitter</a:t>
            </a:r>
            <a:endParaRPr lang="en-US" dirty="0">
              <a:effectLst/>
              <a:ea typeface="Calibri" panose="020F0502020204030204" pitchFamily="34" charset="0"/>
              <a:cs typeface="Times New Roman" panose="02020603050405020304" pitchFamily="18" charset="0"/>
            </a:endParaRPr>
          </a:p>
        </p:txBody>
      </p:sp>
      <p:sp>
        <p:nvSpPr>
          <p:cNvPr id="4" name="Rectangle 3"/>
          <p:cNvSpPr/>
          <p:nvPr/>
        </p:nvSpPr>
        <p:spPr>
          <a:xfrm>
            <a:off x="443201" y="2768550"/>
            <a:ext cx="4572000" cy="1200329"/>
          </a:xfrm>
          <a:prstGeom prst="rect">
            <a:avLst/>
          </a:prstGeom>
          <a:ln w="9525">
            <a:solidFill>
              <a:schemeClr val="tx1"/>
            </a:solidFill>
          </a:ln>
        </p:spPr>
        <p:txBody>
          <a:bodyPr>
            <a:spAutoFit/>
          </a:bodyPr>
          <a:lstStyle/>
          <a:p>
            <a:r>
              <a:rPr lang="en-US" dirty="0"/>
              <a:t>Thank you Phil Schwartz from </a:t>
            </a:r>
            <a:r>
              <a:rPr lang="en-US" u="sng" dirty="0">
                <a:solidFill>
                  <a:srgbClr val="7030A0"/>
                </a:solidFill>
              </a:rPr>
              <a:t>@ABC7Chicago </a:t>
            </a:r>
            <a:r>
              <a:rPr lang="en-US" dirty="0"/>
              <a:t>for answering our #QFT questions this morning. @</a:t>
            </a:r>
            <a:r>
              <a:rPr lang="en-US" dirty="0" err="1"/>
              <a:t>Fischerspirit</a:t>
            </a:r>
            <a:r>
              <a:rPr lang="en-US" dirty="0"/>
              <a:t> #d205learns</a:t>
            </a:r>
          </a:p>
        </p:txBody>
      </p:sp>
      <p:sp>
        <p:nvSpPr>
          <p:cNvPr id="5" name="Rectangle 1"/>
          <p:cNvSpPr>
            <a:spLocks noChangeArrowheads="1"/>
          </p:cNvSpPr>
          <p:nvPr/>
        </p:nvSpPr>
        <p:spPr bwMode="auto">
          <a:xfrm>
            <a:off x="443201" y="4111346"/>
            <a:ext cx="4572000"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4171A"/>
                </a:solidFill>
                <a:effectLst/>
                <a:latin typeface="+mn-lt"/>
                <a:cs typeface="Arial" panose="020B0604020202020204" pitchFamily="34" charset="0"/>
              </a:rPr>
              <a:t>S. E. Hinton Retweeted Right Question</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4171A"/>
                </a:solidFill>
                <a:effectLst/>
                <a:latin typeface="+mn-lt"/>
                <a:cs typeface="Arial" panose="020B0604020202020204" pitchFamily="34" charset="0"/>
              </a:rPr>
              <a:t>One of the reasons why teachers are my heroes.</a:t>
            </a:r>
            <a:endParaRPr kumimoji="0" lang="en-US" alt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0969330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74" b="15550"/>
          <a:stretch/>
        </p:blipFill>
        <p:spPr>
          <a:xfrm>
            <a:off x="1961173" y="1447800"/>
            <a:ext cx="5320026" cy="5294243"/>
          </a:xfrm>
          <a:prstGeom prst="rect">
            <a:avLst/>
          </a:prstGeom>
        </p:spPr>
      </p:pic>
      <p:sp>
        <p:nvSpPr>
          <p:cNvPr id="2" name="Title 1"/>
          <p:cNvSpPr>
            <a:spLocks noGrp="1"/>
          </p:cNvSpPr>
          <p:nvPr>
            <p:ph type="title"/>
          </p:nvPr>
        </p:nvSpPr>
        <p:spPr>
          <a:xfrm>
            <a:off x="498473" y="331694"/>
            <a:ext cx="7556313" cy="1116106"/>
          </a:xfrm>
        </p:spPr>
        <p:txBody>
          <a:bodyPr/>
          <a:lstStyle/>
          <a:p>
            <a:r>
              <a:rPr lang="ja-JP" altLang="en-US" sz="3200" b="1" dirty="0">
                <a:latin typeface="Meiryo" panose="020B0604030504040204" pitchFamily="34" charset="-128"/>
                <a:ea typeface="Meiryo" panose="020B0604030504040204" pitchFamily="34" charset="-128"/>
              </a:rPr>
              <a:t>教室</a:t>
            </a:r>
            <a:r>
              <a:rPr lang="ja-JP" altLang="en-US" sz="3200" b="1" dirty="0" smtClean="0">
                <a:latin typeface="Meiryo" panose="020B0604030504040204" pitchFamily="34" charset="-128"/>
                <a:ea typeface="Meiryo" panose="020B0604030504040204" pitchFamily="34" charset="-128"/>
              </a:rPr>
              <a:t>での実践：</a:t>
            </a:r>
            <a:r>
              <a:rPr lang="en-US" sz="3200" dirty="0" smtClean="0"/>
              <a:t>And </a:t>
            </a:r>
            <a:r>
              <a:rPr lang="en-US" sz="3200" dirty="0"/>
              <a:t>continuing to do innovative, creative work with students </a:t>
            </a:r>
            <a:br>
              <a:rPr lang="en-US" sz="3200" dirty="0"/>
            </a:br>
            <a:endParaRPr lang="en-US" sz="3200" dirty="0"/>
          </a:p>
        </p:txBody>
      </p:sp>
    </p:spTree>
    <p:extLst>
      <p:ext uri="{BB962C8B-B14F-4D97-AF65-F5344CB8AC3E}">
        <p14:creationId xmlns:p14="http://schemas.microsoft.com/office/powerpoint/2010/main" val="226428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45" y="1092602"/>
            <a:ext cx="7855817" cy="732887"/>
          </a:xfrm>
        </p:spPr>
        <p:txBody>
          <a:bodyPr/>
          <a:lstStyle/>
          <a:p>
            <a:pPr algn="r"/>
            <a:r>
              <a:rPr lang="en-US" b="1" dirty="0">
                <a:latin typeface="Meiryo" panose="020B0604030504040204" pitchFamily="34" charset="-128"/>
                <a:ea typeface="Meiryo" panose="020B0604030504040204" pitchFamily="34" charset="-128"/>
              </a:rPr>
              <a:t> 			</a:t>
            </a:r>
            <a:r>
              <a:rPr lang="en-US" b="1" dirty="0" smtClean="0">
                <a:latin typeface="Meiryo" panose="020B0604030504040204" pitchFamily="34" charset="-128"/>
                <a:ea typeface="Meiryo" panose="020B0604030504040204" pitchFamily="34" charset="-128"/>
              </a:rPr>
              <a:t>…</a:t>
            </a:r>
            <a:r>
              <a:rPr lang="ja-JP" altLang="en-US" b="1" dirty="0" smtClean="0">
                <a:latin typeface="Meiryo" panose="020B0604030504040204" pitchFamily="34" charset="-128"/>
                <a:ea typeface="Meiryo" panose="020B0604030504040204" pitchFamily="34" charset="-128"/>
              </a:rPr>
              <a:t>双方向</a:t>
            </a:r>
            <a:endParaRPr lang="en-US" b="1" dirty="0">
              <a:latin typeface="Meiryo" panose="020B0604030504040204" pitchFamily="34" charset="-128"/>
              <a:ea typeface="Meiryo" panose="020B0604030504040204" pitchFamily="34" charset="-128"/>
            </a:endParaRPr>
          </a:p>
        </p:txBody>
      </p:sp>
      <p:sp>
        <p:nvSpPr>
          <p:cNvPr id="3" name="TextBox 2"/>
          <p:cNvSpPr txBox="1"/>
          <p:nvPr/>
        </p:nvSpPr>
        <p:spPr>
          <a:xfrm>
            <a:off x="295156" y="2968244"/>
            <a:ext cx="3360162" cy="954107"/>
          </a:xfrm>
          <a:prstGeom prst="rect">
            <a:avLst/>
          </a:prstGeom>
          <a:noFill/>
        </p:spPr>
        <p:txBody>
          <a:bodyPr wrap="square" rtlCol="0">
            <a:spAutoFit/>
          </a:bodyPr>
          <a:lstStyle/>
          <a:p>
            <a:r>
              <a:rPr lang="en-US" sz="2800" dirty="0" smtClean="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RQI</a:t>
            </a:r>
            <a:r>
              <a:rPr lang="ja-JP" altLang="en-US" sz="2800" dirty="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a:t>
            </a:r>
            <a:r>
              <a:rPr lang="ja-JP" altLang="en-US" sz="2800" dirty="0" smtClean="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研修の</a:t>
            </a:r>
            <a:endParaRPr lang="en-US" altLang="ja-JP" sz="2800" dirty="0" smtClean="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endParaRPr>
          </a:p>
          <a:p>
            <a:r>
              <a:rPr lang="ja-JP" altLang="en-US" sz="2800" dirty="0" smtClean="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デザインをする</a:t>
            </a:r>
            <a:endParaRPr lang="en-US" sz="2800" dirty="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endParaRPr>
          </a:p>
        </p:txBody>
      </p:sp>
      <p:sp>
        <p:nvSpPr>
          <p:cNvPr id="4" name="TextBox 3"/>
          <p:cNvSpPr txBox="1"/>
          <p:nvPr/>
        </p:nvSpPr>
        <p:spPr>
          <a:xfrm>
            <a:off x="6079084" y="2922078"/>
            <a:ext cx="2873187" cy="954107"/>
          </a:xfrm>
          <a:prstGeom prst="rect">
            <a:avLst/>
          </a:prstGeom>
          <a:noFill/>
        </p:spPr>
        <p:txBody>
          <a:bodyPr wrap="square" rtlCol="0">
            <a:spAutoFit/>
          </a:bodyPr>
          <a:lstStyle>
            <a:defPPr>
              <a:defRPr lang="en-US"/>
            </a:defPPr>
            <a:lvl1pPr>
              <a:defRPr sz="280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defRPr>
            </a:lvl1pPr>
          </a:lstStyle>
          <a:p>
            <a:r>
              <a:rPr lang="ja-JP" altLang="en-US" dirty="0" smtClean="0"/>
              <a:t>実践とそこからの学び</a:t>
            </a:r>
            <a:endParaRPr lang="en-US" dirty="0"/>
          </a:p>
        </p:txBody>
      </p:sp>
      <p:sp>
        <p:nvSpPr>
          <p:cNvPr id="5" name="Right Arrow 4"/>
          <p:cNvSpPr/>
          <p:nvPr/>
        </p:nvSpPr>
        <p:spPr>
          <a:xfrm>
            <a:off x="3546764" y="2715492"/>
            <a:ext cx="2327562" cy="5403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6363" y="495741"/>
            <a:ext cx="7994073" cy="646331"/>
          </a:xfrm>
          <a:prstGeom prst="rect">
            <a:avLst/>
          </a:prstGeom>
          <a:noFill/>
        </p:spPr>
        <p:txBody>
          <a:bodyPr wrap="square" rtlCol="0">
            <a:spAutoFit/>
          </a:bodyPr>
          <a:lstStyle/>
          <a:p>
            <a:r>
              <a:rPr lang="en-US" sz="3600" b="1" dirty="0" smtClean="0">
                <a:solidFill>
                  <a:schemeClr val="accent1"/>
                </a:solidFill>
                <a:latin typeface="Meiryo" panose="020B0604030504040204" pitchFamily="34" charset="-128"/>
                <a:ea typeface="Meiryo" panose="020B0604030504040204" pitchFamily="34" charset="-128"/>
              </a:rPr>
              <a:t>RQI</a:t>
            </a:r>
            <a:r>
              <a:rPr lang="ja-JP" altLang="en-US" sz="3600" b="1" dirty="0" smtClean="0">
                <a:solidFill>
                  <a:schemeClr val="accent1"/>
                </a:solidFill>
                <a:latin typeface="Meiryo" panose="020B0604030504040204" pitchFamily="34" charset="-128"/>
                <a:ea typeface="Meiryo" panose="020B0604030504040204" pitchFamily="34" charset="-128"/>
              </a:rPr>
              <a:t>の研修のビジョン</a:t>
            </a:r>
            <a:endParaRPr lang="en-US" sz="3600" b="1" dirty="0">
              <a:solidFill>
                <a:schemeClr val="accent1"/>
              </a:solidFill>
              <a:latin typeface="Meiryo" panose="020B0604030504040204" pitchFamily="34" charset="-128"/>
              <a:ea typeface="Meiryo" panose="020B0604030504040204" pitchFamily="34" charset="-128"/>
            </a:endParaRPr>
          </a:p>
        </p:txBody>
      </p:sp>
      <p:sp>
        <p:nvSpPr>
          <p:cNvPr id="10" name="Curved Down Arrow 9"/>
          <p:cNvSpPr/>
          <p:nvPr/>
        </p:nvSpPr>
        <p:spPr>
          <a:xfrm rot="10800000">
            <a:off x="3121037" y="4269115"/>
            <a:ext cx="3158834" cy="8653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1859" y="5866692"/>
            <a:ext cx="2290412" cy="838908"/>
          </a:xfrm>
          <a:prstGeom prst="rect">
            <a:avLst/>
          </a:prstGeom>
        </p:spPr>
      </p:pic>
      <p:sp>
        <p:nvSpPr>
          <p:cNvPr id="11" name="TextBox 10"/>
          <p:cNvSpPr txBox="1"/>
          <p:nvPr/>
        </p:nvSpPr>
        <p:spPr>
          <a:xfrm>
            <a:off x="7403742" y="6286146"/>
            <a:ext cx="1740258" cy="338554"/>
          </a:xfrm>
          <a:prstGeom prst="rect">
            <a:avLst/>
          </a:prstGeom>
          <a:noFill/>
        </p:spPr>
        <p:txBody>
          <a:bodyPr wrap="square" rtlCol="0">
            <a:spAutoFit/>
          </a:bodyPr>
          <a:lstStyle/>
          <a:p>
            <a:r>
              <a:rPr lang="en-US" sz="1600" dirty="0">
                <a:solidFill>
                  <a:schemeClr val="accent2"/>
                </a:solidFill>
              </a:rPr>
              <a:t>#</a:t>
            </a:r>
            <a:r>
              <a:rPr lang="en-US" sz="1600" dirty="0" err="1">
                <a:solidFill>
                  <a:schemeClr val="accent2"/>
                </a:solidFill>
              </a:rPr>
              <a:t>QFTCon</a:t>
            </a:r>
            <a:r>
              <a:rPr lang="en-US" sz="1600" dirty="0">
                <a:solidFill>
                  <a:schemeClr val="accent2"/>
                </a:solidFill>
              </a:rPr>
              <a:t> #QFT</a:t>
            </a:r>
          </a:p>
        </p:txBody>
      </p:sp>
    </p:spTree>
    <p:extLst>
      <p:ext uri="{BB962C8B-B14F-4D97-AF65-F5344CB8AC3E}">
        <p14:creationId xmlns:p14="http://schemas.microsoft.com/office/powerpoint/2010/main" val="404912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Growing Community of Practice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184" y="1696994"/>
            <a:ext cx="3616653" cy="482220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80" y="2592849"/>
            <a:ext cx="4040659" cy="30304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703" y="1877176"/>
            <a:ext cx="4333104" cy="464202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6362" b="7592"/>
          <a:stretch/>
        </p:blipFill>
        <p:spPr>
          <a:xfrm>
            <a:off x="3949098" y="2592849"/>
            <a:ext cx="5049709" cy="4096614"/>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9595" t="7058" r="11068" b="22703"/>
          <a:stretch/>
        </p:blipFill>
        <p:spPr>
          <a:xfrm>
            <a:off x="106879" y="1400543"/>
            <a:ext cx="4791195" cy="3181284"/>
          </a:xfrm>
          <a:prstGeom prst="rect">
            <a:avLst/>
          </a:prstGeom>
        </p:spPr>
      </p:pic>
    </p:spTree>
    <p:extLst>
      <p:ext uri="{BB962C8B-B14F-4D97-AF65-F5344CB8AC3E}">
        <p14:creationId xmlns:p14="http://schemas.microsoft.com/office/powerpoint/2010/main" val="135973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a:solidFill>
                  <a:schemeClr val="accent1"/>
                </a:solidFill>
                <a:latin typeface="+mj-lt"/>
              </a:rPr>
              <a:t>Now, Educators Lead the Work</a:t>
            </a:r>
            <a:endParaRPr lang="en-US" sz="4000" dirty="0">
              <a:solidFill>
                <a:schemeClr val="accent1"/>
              </a:solidFill>
              <a:latin typeface="+mj-lt"/>
            </a:endParaRPr>
          </a:p>
        </p:txBody>
      </p:sp>
      <p:sp>
        <p:nvSpPr>
          <p:cNvPr id="6" name="Content Placeholder 2"/>
          <p:cNvSpPr txBox="1">
            <a:spLocks/>
          </p:cNvSpPr>
          <p:nvPr/>
        </p:nvSpPr>
        <p:spPr bwMode="auto">
          <a:xfrm>
            <a:off x="557049" y="3216166"/>
            <a:ext cx="7966841" cy="26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anose="05000000000000000000" pitchFamily="2" charset="2"/>
              <a:buNone/>
              <a:defRPr/>
            </a:pPr>
            <a:r>
              <a:rPr lang="en-US" altLang="en-US" sz="2400" dirty="0">
                <a:solidFill>
                  <a:schemeClr val="tx1"/>
                </a:solidFill>
              </a:rPr>
              <a:t>The Right Question Institute offers materials through a Creative Commons License and we encourage you to make use of and/or share this resource.  Please reference the Right Question Institute and </a:t>
            </a:r>
            <a:r>
              <a:rPr lang="en-US" altLang="en-US" sz="2400" u="sng" dirty="0">
                <a:solidFill>
                  <a:schemeClr val="tx1"/>
                </a:solidFill>
              </a:rPr>
              <a:t>rightquestion.org</a:t>
            </a:r>
            <a:r>
              <a:rPr lang="en-US" altLang="en-US" sz="2400" dirty="0">
                <a:solidFill>
                  <a:schemeClr val="tx1"/>
                </a:solidFill>
              </a:rPr>
              <a:t> as the source on any materials you use.</a:t>
            </a:r>
          </a:p>
          <a:p>
            <a:pPr marL="0" indent="0">
              <a:buFont typeface="Wingdings" panose="05000000000000000000" pitchFamily="2" charset="2"/>
              <a:buNone/>
              <a:defRPr/>
            </a:pPr>
            <a:endParaRPr lang="en-US" altLang="en-US" sz="1050" dirty="0">
              <a:solidFill>
                <a:schemeClr val="tx1"/>
              </a:solidFill>
            </a:endParaRPr>
          </a:p>
        </p:txBody>
      </p: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6967" y="2554115"/>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2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0" y="500813"/>
            <a:ext cx="8778240" cy="1659880"/>
          </a:xfrm>
        </p:spPr>
        <p:txBody>
          <a:bodyPr/>
          <a:lstStyle/>
          <a:p>
            <a:pPr algn="ctr" eaLnBrk="1" hangingPunct="1"/>
            <a:r>
              <a:rPr lang="en-US" sz="4000" dirty="0">
                <a:latin typeface="Meiryo" panose="020B0604030504040204" pitchFamily="34" charset="-128"/>
                <a:ea typeface="Meiryo" panose="020B0604030504040204" pitchFamily="34" charset="-128"/>
              </a:rPr>
              <a:t/>
            </a:r>
            <a:br>
              <a:rPr lang="en-US" sz="4000" dirty="0">
                <a:latin typeface="Meiryo" panose="020B0604030504040204" pitchFamily="34" charset="-128"/>
                <a:ea typeface="Meiryo" panose="020B0604030504040204" pitchFamily="34" charset="-128"/>
              </a:rPr>
            </a:br>
            <a:r>
              <a:rPr lang="ja-JP" altLang="en-US" sz="4000" dirty="0" smtClean="0">
                <a:latin typeface="Meiryo" panose="020B0604030504040204" pitchFamily="34" charset="-128"/>
                <a:ea typeface="Meiryo" panose="020B0604030504040204" pitchFamily="34" charset="-128"/>
              </a:rPr>
              <a:t>高校３年生　政治経済</a:t>
            </a:r>
            <a:endParaRPr lang="en-US" sz="4000" dirty="0">
              <a:latin typeface="Meiryo" panose="020B0604030504040204" pitchFamily="34" charset="-128"/>
              <a:ea typeface="Meiryo" panose="020B0604030504040204" pitchFamily="34" charset="-128"/>
            </a:endParaRPr>
          </a:p>
        </p:txBody>
      </p:sp>
      <p:sp>
        <p:nvSpPr>
          <p:cNvPr id="102402" name="Content Placeholder 2"/>
          <p:cNvSpPr>
            <a:spLocks noGrp="1"/>
          </p:cNvSpPr>
          <p:nvPr>
            <p:ph idx="1"/>
          </p:nvPr>
        </p:nvSpPr>
        <p:spPr>
          <a:xfrm>
            <a:off x="332220" y="2369125"/>
            <a:ext cx="8382289" cy="3139045"/>
          </a:xfrm>
        </p:spPr>
        <p:txBody>
          <a:bodyPr>
            <a:normAutofit/>
          </a:bodyPr>
          <a:lstStyle/>
          <a:p>
            <a:pPr marL="0" indent="0">
              <a:buNone/>
            </a:pPr>
            <a:r>
              <a:rPr lang="ja-JP" altLang="en-US" sz="3200" u="sng" dirty="0" smtClean="0">
                <a:solidFill>
                  <a:schemeClr val="tx1"/>
                </a:solidFill>
                <a:latin typeface="Meiryo" panose="020B0604030504040204" pitchFamily="34" charset="-128"/>
                <a:ea typeface="Meiryo" panose="020B0604030504040204" pitchFamily="34" charset="-128"/>
              </a:rPr>
              <a:t>先生</a:t>
            </a:r>
            <a:r>
              <a:rPr lang="en-US" sz="3200" dirty="0" smtClean="0">
                <a:solidFill>
                  <a:schemeClr val="tx1"/>
                </a:solidFill>
                <a:latin typeface="Meiryo" panose="020B0604030504040204" pitchFamily="34" charset="-128"/>
                <a:ea typeface="Meiryo" panose="020B0604030504040204" pitchFamily="34" charset="-128"/>
              </a:rPr>
              <a:t>: </a:t>
            </a:r>
            <a:r>
              <a:rPr lang="ja-JP" altLang="en-US" sz="3200" dirty="0" smtClean="0">
                <a:solidFill>
                  <a:schemeClr val="tx1"/>
                </a:solidFill>
                <a:latin typeface="Meiryo" panose="020B0604030504040204" pitchFamily="34" charset="-128"/>
                <a:ea typeface="Meiryo" panose="020B0604030504040204" pitchFamily="34" charset="-128"/>
              </a:rPr>
              <a:t>土居亜貴子先生　</a:t>
            </a:r>
            <a:r>
              <a:rPr lang="ja-JP" altLang="en-US" sz="3200" dirty="0">
                <a:solidFill>
                  <a:schemeClr val="tx1"/>
                </a:solidFill>
                <a:latin typeface="Meiryo" panose="020B0604030504040204" pitchFamily="34" charset="-128"/>
                <a:ea typeface="Meiryo" panose="020B0604030504040204" pitchFamily="34" charset="-128"/>
              </a:rPr>
              <a:t>（兵庫県立明石南</a:t>
            </a:r>
            <a:r>
              <a:rPr lang="ja-JP" altLang="en-US" sz="3200" dirty="0" smtClean="0">
                <a:solidFill>
                  <a:schemeClr val="tx1"/>
                </a:solidFill>
                <a:latin typeface="Meiryo" panose="020B0604030504040204" pitchFamily="34" charset="-128"/>
                <a:ea typeface="Meiryo" panose="020B0604030504040204" pitchFamily="34" charset="-128"/>
              </a:rPr>
              <a:t>高等学校）</a:t>
            </a:r>
            <a:endParaRPr lang="en-US" sz="3200" dirty="0">
              <a:solidFill>
                <a:schemeClr val="tx1"/>
              </a:solidFill>
              <a:latin typeface="Meiryo" panose="020B0604030504040204" pitchFamily="34" charset="-128"/>
              <a:ea typeface="Meiryo" panose="020B0604030504040204" pitchFamily="34" charset="-128"/>
            </a:endParaRPr>
          </a:p>
          <a:p>
            <a:pPr marL="0" indent="0">
              <a:buNone/>
            </a:pPr>
            <a:r>
              <a:rPr lang="ja-JP" altLang="en-US" sz="3200" u="sng" dirty="0" smtClean="0">
                <a:solidFill>
                  <a:schemeClr val="tx1"/>
                </a:solidFill>
                <a:latin typeface="Meiryo" panose="020B0604030504040204" pitchFamily="34" charset="-128"/>
                <a:ea typeface="Meiryo" panose="020B0604030504040204" pitchFamily="34" charset="-128"/>
              </a:rPr>
              <a:t>トピック</a:t>
            </a:r>
            <a:r>
              <a:rPr lang="en-US" sz="3200" dirty="0" smtClean="0">
                <a:solidFill>
                  <a:schemeClr val="tx1"/>
                </a:solidFill>
                <a:latin typeface="Meiryo" panose="020B0604030504040204" pitchFamily="34" charset="-128"/>
                <a:ea typeface="Meiryo" panose="020B0604030504040204" pitchFamily="34" charset="-128"/>
              </a:rPr>
              <a:t>: </a:t>
            </a:r>
            <a:r>
              <a:rPr lang="ja-JP" altLang="en-US" sz="3200" dirty="0" smtClean="0">
                <a:solidFill>
                  <a:schemeClr val="tx1"/>
                </a:solidFill>
                <a:latin typeface="Meiryo" panose="020B0604030504040204" pitchFamily="34" charset="-128"/>
                <a:ea typeface="Meiryo" panose="020B0604030504040204" pitchFamily="34" charset="-128"/>
              </a:rPr>
              <a:t>選挙と投票行動</a:t>
            </a:r>
            <a:endParaRPr lang="en-US" sz="3200" dirty="0">
              <a:solidFill>
                <a:schemeClr val="tx1"/>
              </a:solidFill>
              <a:latin typeface="Meiryo" panose="020B0604030504040204" pitchFamily="34" charset="-128"/>
              <a:ea typeface="Meiryo" panose="020B0604030504040204" pitchFamily="34" charset="-128"/>
            </a:endParaRPr>
          </a:p>
          <a:p>
            <a:pPr marL="0" indent="0">
              <a:buNone/>
            </a:pPr>
            <a:r>
              <a:rPr lang="ja-JP" altLang="en-US" sz="3200" u="sng" dirty="0">
                <a:solidFill>
                  <a:schemeClr val="tx1"/>
                </a:solidFill>
                <a:latin typeface="Meiryo" panose="020B0604030504040204" pitchFamily="34" charset="-128"/>
                <a:ea typeface="Meiryo" panose="020B0604030504040204" pitchFamily="34" charset="-128"/>
              </a:rPr>
              <a:t>目的</a:t>
            </a:r>
            <a:r>
              <a:rPr lang="en-US" sz="3200" dirty="0" smtClean="0">
                <a:solidFill>
                  <a:schemeClr val="tx1"/>
                </a:solidFill>
                <a:latin typeface="Meiryo" panose="020B0604030504040204" pitchFamily="34" charset="-128"/>
                <a:ea typeface="Meiryo" panose="020B0604030504040204" pitchFamily="34" charset="-128"/>
              </a:rPr>
              <a:t>: </a:t>
            </a:r>
            <a:r>
              <a:rPr lang="ja-JP" altLang="en-US" sz="3200" dirty="0" smtClean="0">
                <a:solidFill>
                  <a:schemeClr val="tx1"/>
                </a:solidFill>
                <a:latin typeface="Meiryo" panose="020B0604030504040204" pitchFamily="34" charset="-128"/>
                <a:ea typeface="Meiryo" panose="020B0604030504040204" pitchFamily="34" charset="-128"/>
              </a:rPr>
              <a:t>選挙</a:t>
            </a:r>
            <a:r>
              <a:rPr lang="ja-JP" altLang="en-US" sz="3200" dirty="0">
                <a:solidFill>
                  <a:schemeClr val="tx1"/>
                </a:solidFill>
                <a:latin typeface="Meiryo" panose="020B0604030504040204" pitchFamily="34" charset="-128"/>
                <a:ea typeface="Meiryo" panose="020B0604030504040204" pitchFamily="34" charset="-128"/>
              </a:rPr>
              <a:t>に対する興味・関心を刺激し</a:t>
            </a:r>
            <a:r>
              <a:rPr lang="ja-JP" altLang="en-US" sz="3200" dirty="0" smtClean="0">
                <a:solidFill>
                  <a:schemeClr val="tx1"/>
                </a:solidFill>
                <a:latin typeface="Meiryo" panose="020B0604030504040204" pitchFamily="34" charset="-128"/>
                <a:ea typeface="Meiryo" panose="020B0604030504040204" pitchFamily="34" charset="-128"/>
              </a:rPr>
              <a:t>、主権者</a:t>
            </a:r>
            <a:r>
              <a:rPr lang="ja-JP" altLang="en-US" sz="3200" dirty="0">
                <a:solidFill>
                  <a:schemeClr val="tx1"/>
                </a:solidFill>
                <a:latin typeface="Meiryo" panose="020B0604030504040204" pitchFamily="34" charset="-128"/>
                <a:ea typeface="Meiryo" panose="020B0604030504040204" pitchFamily="34" charset="-128"/>
              </a:rPr>
              <a:t>としてのあり方についての理解を</a:t>
            </a:r>
            <a:r>
              <a:rPr lang="ja-JP" altLang="en-US" sz="3200" dirty="0" smtClean="0">
                <a:solidFill>
                  <a:schemeClr val="tx1"/>
                </a:solidFill>
                <a:latin typeface="Meiryo" panose="020B0604030504040204" pitchFamily="34" charset="-128"/>
                <a:ea typeface="Meiryo" panose="020B0604030504040204" pitchFamily="34" charset="-128"/>
              </a:rPr>
              <a:t>深める</a:t>
            </a:r>
            <a:endParaRPr lang="en-US" sz="32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593865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3" y="349233"/>
            <a:ext cx="7727795" cy="1323439"/>
          </a:xfrm>
          <a:prstGeom prst="rect">
            <a:avLst/>
          </a:prstGeom>
          <a:noFill/>
        </p:spPr>
        <p:txBody>
          <a:bodyPr wrap="square" rtlCol="0">
            <a:spAutoFit/>
          </a:bodyPr>
          <a:lstStyle/>
          <a:p>
            <a:r>
              <a:rPr lang="en-US" altLang="en-US" sz="4000" dirty="0">
                <a:solidFill>
                  <a:schemeClr val="accent1"/>
                </a:solidFill>
                <a:latin typeface="+mj-lt"/>
              </a:rPr>
              <a:t>Educator Network and RQI Resources</a:t>
            </a:r>
            <a:endParaRPr lang="en-US" sz="4000" dirty="0">
              <a:solidFill>
                <a:schemeClr val="accent1"/>
              </a:solidFill>
              <a:latin typeface="+mj-lt"/>
            </a:endParaRPr>
          </a:p>
        </p:txBody>
      </p:sp>
      <p:sp>
        <p:nvSpPr>
          <p:cNvPr id="6" name="Content Placeholder 2"/>
          <p:cNvSpPr txBox="1">
            <a:spLocks/>
          </p:cNvSpPr>
          <p:nvPr/>
        </p:nvSpPr>
        <p:spPr bwMode="auto">
          <a:xfrm>
            <a:off x="479503" y="2069571"/>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lvl="1">
              <a:buFont typeface="Wingdings" charset="2"/>
              <a:buChar char="§"/>
              <a:defRPr/>
            </a:pPr>
            <a:r>
              <a:rPr lang="ja-JP" altLang="en-US" dirty="0" smtClean="0">
                <a:solidFill>
                  <a:schemeClr val="tx1"/>
                </a:solidFill>
                <a:latin typeface="Meiryo" panose="020B0604030504040204" pitchFamily="34" charset="-128"/>
                <a:ea typeface="Meiryo" panose="020B0604030504040204" pitchFamily="34" charset="-128"/>
              </a:rPr>
              <a:t>すぐに使えるテンプレート</a:t>
            </a:r>
            <a:endParaRPr lang="en-US" altLang="ja-JP" dirty="0" smtClean="0">
              <a:solidFill>
                <a:schemeClr val="tx1"/>
              </a:solidFill>
              <a:latin typeface="Meiryo" panose="020B0604030504040204" pitchFamily="34" charset="-128"/>
              <a:ea typeface="Meiryo" panose="020B0604030504040204" pitchFamily="34" charset="-128"/>
            </a:endParaRPr>
          </a:p>
          <a:p>
            <a:pPr lvl="1">
              <a:buFont typeface="Wingdings" charset="2"/>
              <a:buChar char="§"/>
              <a:defRPr/>
            </a:pPr>
            <a:r>
              <a:rPr lang="ja-JP" altLang="en-US" dirty="0" smtClean="0">
                <a:solidFill>
                  <a:schemeClr val="tx1"/>
                </a:solidFill>
                <a:latin typeface="Meiryo" panose="020B0604030504040204" pitchFamily="34" charset="-128"/>
                <a:ea typeface="Meiryo" panose="020B0604030504040204" pitchFamily="34" charset="-128"/>
              </a:rPr>
              <a:t>実践例</a:t>
            </a:r>
            <a:endParaRPr lang="en-US" altLang="ja-JP" dirty="0" smtClean="0">
              <a:solidFill>
                <a:schemeClr val="tx1"/>
              </a:solidFill>
              <a:latin typeface="Meiryo" panose="020B0604030504040204" pitchFamily="34" charset="-128"/>
              <a:ea typeface="Meiryo" panose="020B0604030504040204" pitchFamily="34" charset="-128"/>
            </a:endParaRPr>
          </a:p>
          <a:p>
            <a:pPr lvl="1">
              <a:buFont typeface="Wingdings" charset="2"/>
              <a:buChar char="§"/>
            </a:pPr>
            <a:r>
              <a:rPr lang="ja-JP" altLang="en-US" dirty="0" smtClean="0">
                <a:solidFill>
                  <a:schemeClr val="tx1"/>
                </a:solidFill>
                <a:latin typeface="Meiryo" panose="020B0604030504040204" pitchFamily="34" charset="-128"/>
                <a:ea typeface="Meiryo" panose="020B0604030504040204" pitchFamily="34" charset="-128"/>
              </a:rPr>
              <a:t>ビデオ</a:t>
            </a:r>
            <a:endParaRPr lang="en-US" altLang="ja-JP" dirty="0" smtClean="0">
              <a:solidFill>
                <a:schemeClr val="tx1"/>
              </a:solidFill>
              <a:latin typeface="Meiryo" panose="020B0604030504040204" pitchFamily="34" charset="-128"/>
              <a:ea typeface="Meiryo" panose="020B0604030504040204" pitchFamily="34" charset="-128"/>
            </a:endParaRPr>
          </a:p>
          <a:p>
            <a:pPr lvl="1">
              <a:buFont typeface="Wingdings" charset="2"/>
              <a:buChar char="§"/>
            </a:pPr>
            <a:r>
              <a:rPr lang="ja-JP" altLang="en-US" dirty="0" smtClean="0">
                <a:solidFill>
                  <a:schemeClr val="tx1"/>
                </a:solidFill>
                <a:latin typeface="Meiryo" panose="020B0604030504040204" pitchFamily="34" charset="-128"/>
                <a:ea typeface="Meiryo" panose="020B0604030504040204" pitchFamily="34" charset="-128"/>
              </a:rPr>
              <a:t>他の教職員とのフォーラムでのディスカッション</a:t>
            </a:r>
            <a:endParaRPr lang="en-US" altLang="en-US" dirty="0">
              <a:solidFill>
                <a:schemeClr val="tx1"/>
              </a:solidFill>
              <a:latin typeface="Meiryo" panose="020B0604030504040204" pitchFamily="34" charset="-128"/>
              <a:ea typeface="Meiryo" panose="020B0604030504040204" pitchFamily="34" charset="-128"/>
            </a:endParaRPr>
          </a:p>
          <a:p>
            <a:pPr lvl="1">
              <a:buFont typeface="Wingdings" charset="2"/>
              <a:buChar char="§"/>
            </a:pPr>
            <a:r>
              <a:rPr lang="ja-JP" altLang="en-US" dirty="0" smtClean="0">
                <a:solidFill>
                  <a:schemeClr val="tx1"/>
                </a:solidFill>
                <a:latin typeface="Meiryo" panose="020B0604030504040204" pitchFamily="34" charset="-128"/>
                <a:ea typeface="Meiryo" panose="020B0604030504040204" pitchFamily="34" charset="-128"/>
              </a:rPr>
              <a:t>セミナー資料</a:t>
            </a:r>
            <a:endParaRPr lang="en-US" altLang="en-US" sz="3200" dirty="0">
              <a:solidFill>
                <a:schemeClr val="accent1"/>
              </a:solidFill>
              <a:latin typeface="Meiryo" panose="020B0604030504040204" pitchFamily="34" charset="-128"/>
              <a:ea typeface="Meiryo" panose="020B0604030504040204" pitchFamily="34" charset="-128"/>
            </a:endParaRPr>
          </a:p>
        </p:txBody>
      </p:sp>
      <p:pic>
        <p:nvPicPr>
          <p:cNvPr id="5" name="Picture 4">
            <a:extLst>
              <a:ext uri="{FF2B5EF4-FFF2-40B4-BE49-F238E27FC236}">
                <a16:creationId xmlns:a16="http://schemas.microsoft.com/office/drawing/2014/main" id="{F757A933-9E44-C84E-BA18-C91C934A7920}"/>
              </a:ext>
            </a:extLst>
          </p:cNvPr>
          <p:cNvPicPr>
            <a:picLocks noChangeAspect="1"/>
          </p:cNvPicPr>
          <p:nvPr/>
        </p:nvPicPr>
        <p:blipFill>
          <a:blip r:embed="rId2"/>
          <a:stretch>
            <a:fillRect/>
          </a:stretch>
        </p:blipFill>
        <p:spPr>
          <a:xfrm>
            <a:off x="1737227" y="4965366"/>
            <a:ext cx="5765800" cy="1130300"/>
          </a:xfrm>
          <a:prstGeom prst="rect">
            <a:avLst/>
          </a:prstGeom>
        </p:spPr>
      </p:pic>
    </p:spTree>
    <p:extLst>
      <p:ext uri="{BB962C8B-B14F-4D97-AF65-F5344CB8AC3E}">
        <p14:creationId xmlns:p14="http://schemas.microsoft.com/office/powerpoint/2010/main" val="31199756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38802" y="2193491"/>
            <a:ext cx="7556313" cy="2821853"/>
          </a:xfrm>
        </p:spPr>
        <p:txBody>
          <a:bodyPr>
            <a:noAutofit/>
          </a:bodyPr>
          <a:lstStyle/>
          <a:p>
            <a:pPr lvl="0"/>
            <a:r>
              <a:rPr lang="en-US" sz="4400" dirty="0">
                <a:solidFill>
                  <a:srgbClr val="629DD1"/>
                </a:solidFill>
                <a:latin typeface="DIN Next Rounded LT Pro" panose="020F0503020203050203" pitchFamily="34" charset="0"/>
              </a:rPr>
              <a:t>Access simple and powerful resources to teach students how to ask questions:</a:t>
            </a:r>
            <a:br>
              <a:rPr lang="en-US" sz="4400" dirty="0">
                <a:solidFill>
                  <a:srgbClr val="629DD1"/>
                </a:solidFill>
                <a:latin typeface="DIN Next Rounded LT Pro" panose="020F0503020203050203" pitchFamily="34" charset="0"/>
              </a:rPr>
            </a:br>
            <a:r>
              <a:rPr lang="en-US" sz="4400" dirty="0">
                <a:solidFill>
                  <a:srgbClr val="629DD1"/>
                </a:solidFill>
                <a:latin typeface="DIN Next Rounded LT Pro" panose="020F0503020203050203" pitchFamily="34" charset="0"/>
              </a:rPr>
              <a:t>www.rightquestion.org</a:t>
            </a:r>
            <a:endParaRPr lang="en-US" sz="4000" dirty="0">
              <a:latin typeface="Rockwell" charset="0"/>
            </a:endParaRPr>
          </a:p>
        </p:txBody>
      </p:sp>
    </p:spTree>
    <p:extLst>
      <p:ext uri="{BB962C8B-B14F-4D97-AF65-F5344CB8AC3E}">
        <p14:creationId xmlns:p14="http://schemas.microsoft.com/office/powerpoint/2010/main" val="1893716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5400" b="1" dirty="0" smtClean="0">
                <a:latin typeface="Meiryo" panose="020B0604030504040204" pitchFamily="34" charset="-128"/>
                <a:ea typeface="Meiryo" panose="020B0604030504040204" pitchFamily="34" charset="-128"/>
              </a:rPr>
              <a:t>Ⅳ:</a:t>
            </a:r>
            <a:r>
              <a:rPr lang="ja-JP" altLang="en-US" sz="5400" b="1" dirty="0" smtClean="0">
                <a:latin typeface="Meiryo" panose="020B0604030504040204" pitchFamily="34" charset="-128"/>
                <a:ea typeface="Meiryo" panose="020B0604030504040204" pitchFamily="34" charset="-128"/>
              </a:rPr>
              <a:t> 今後に向けて</a:t>
            </a:r>
            <a:endParaRPr lang="en-US" sz="5400" b="1" dirty="0">
              <a:latin typeface="Meiryo" panose="020B0604030504040204" pitchFamily="34" charset="-128"/>
              <a:ea typeface="Meiryo" panose="020B0604030504040204" pitchFamily="34" charset="-128"/>
            </a:endParaRPr>
          </a:p>
        </p:txBody>
      </p:sp>
      <p:sp>
        <p:nvSpPr>
          <p:cNvPr id="3" name="コンテンツ プレースホルダー 2"/>
          <p:cNvSpPr>
            <a:spLocks noGrp="1"/>
          </p:cNvSpPr>
          <p:nvPr>
            <p:ph idx="1"/>
          </p:nvPr>
        </p:nvSpPr>
        <p:spPr/>
        <p:txBody>
          <a:bodyPr>
            <a:normAutofit/>
          </a:bodyPr>
          <a:lstStyle/>
          <a:p>
            <a:pPr marL="457200" indent="-457200">
              <a:buAutoNum type="arabicPeriod"/>
            </a:pPr>
            <a:r>
              <a:rPr lang="en-US" altLang="ja-JP" sz="4400" dirty="0" smtClean="0">
                <a:latin typeface="Meiryo" panose="020B0604030504040204" pitchFamily="34" charset="-128"/>
                <a:ea typeface="Meiryo" panose="020B0604030504040204" pitchFamily="34" charset="-128"/>
              </a:rPr>
              <a:t>Quick</a:t>
            </a:r>
            <a:r>
              <a:rPr lang="ja-JP" altLang="en-US" sz="4400" dirty="0" smtClean="0">
                <a:latin typeface="Meiryo" panose="020B0604030504040204" pitchFamily="34" charset="-128"/>
                <a:ea typeface="Meiryo" panose="020B0604030504040204" pitchFamily="34" charset="-128"/>
              </a:rPr>
              <a:t> </a:t>
            </a:r>
            <a:r>
              <a:rPr lang="en-US" altLang="ja-JP" sz="4400" dirty="0" smtClean="0">
                <a:latin typeface="Meiryo" panose="020B0604030504040204" pitchFamily="34" charset="-128"/>
                <a:ea typeface="Meiryo" panose="020B0604030504040204" pitchFamily="34" charset="-128"/>
              </a:rPr>
              <a:t>QFT</a:t>
            </a:r>
          </a:p>
          <a:p>
            <a:pPr marL="457200" indent="-457200">
              <a:buAutoNum type="arabicPeriod"/>
            </a:pPr>
            <a:r>
              <a:rPr lang="ja-JP" altLang="en-US" sz="4400" dirty="0" smtClean="0">
                <a:latin typeface="Meiryo" panose="020B0604030504040204" pitchFamily="34" charset="-128"/>
                <a:ea typeface="Meiryo" panose="020B0604030504040204" pitchFamily="34" charset="-128"/>
              </a:rPr>
              <a:t>今後の展望</a:t>
            </a:r>
            <a:endParaRPr lang="en-US" altLang="ja-JP" sz="4400" dirty="0" smtClean="0">
              <a:latin typeface="Meiryo" panose="020B0604030504040204" pitchFamily="34" charset="-128"/>
              <a:ea typeface="Meiryo" panose="020B0604030504040204" pitchFamily="34" charset="-128"/>
            </a:endParaRPr>
          </a:p>
          <a:p>
            <a:pPr marL="457200" indent="-457200">
              <a:buAutoNum type="arabicPeriod"/>
            </a:pPr>
            <a:r>
              <a:rPr lang="ja-JP" altLang="en-US" sz="4400" b="1" dirty="0">
                <a:latin typeface="Meiryo" panose="020B0604030504040204" pitchFamily="34" charset="-128"/>
                <a:ea typeface="Meiryo" panose="020B0604030504040204" pitchFamily="34" charset="-128"/>
              </a:rPr>
              <a:t>本日</a:t>
            </a:r>
            <a:r>
              <a:rPr lang="ja-JP" altLang="en-US" sz="4400" b="1" dirty="0" smtClean="0">
                <a:latin typeface="Meiryo" panose="020B0604030504040204" pitchFamily="34" charset="-128"/>
                <a:ea typeface="Meiryo" panose="020B0604030504040204" pitchFamily="34" charset="-128"/>
              </a:rPr>
              <a:t>の振り返りと評価</a:t>
            </a:r>
            <a:endParaRPr lang="en-US" altLang="ja-JP" sz="4400" b="1" dirty="0" smtClean="0">
              <a:latin typeface="Meiryo" panose="020B0604030504040204" pitchFamily="34" charset="-128"/>
              <a:ea typeface="Meiryo" panose="020B0604030504040204" pitchFamily="34" charset="-128"/>
            </a:endParaRPr>
          </a:p>
          <a:p>
            <a:pPr marL="0" indent="0">
              <a:buNone/>
            </a:pPr>
            <a:endParaRPr lang="en-US" sz="4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678617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8475" y="382588"/>
            <a:ext cx="7556500" cy="1116012"/>
          </a:xfrm>
        </p:spPr>
        <p:txBody>
          <a:bodyPr/>
          <a:lstStyle/>
          <a:p>
            <a:pPr eaLnBrk="1" hangingPunct="1"/>
            <a:r>
              <a:rPr lang="en-US" altLang="en-US" sz="3200" dirty="0">
                <a:latin typeface="DIN Next Rounded LT Pro" panose="020F0503020203050203" pitchFamily="34" charset="0"/>
              </a:rPr>
              <a:t>Democracy</a:t>
            </a:r>
          </a:p>
        </p:txBody>
      </p:sp>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498475" y="1284288"/>
            <a:ext cx="7556500" cy="4144962"/>
          </a:xfrm>
        </p:spPr>
      </p:pic>
      <p:sp>
        <p:nvSpPr>
          <p:cNvPr id="2" name="TextBox 8"/>
          <p:cNvSpPr txBox="1">
            <a:spLocks noChangeArrowheads="1"/>
          </p:cNvSpPr>
          <p:nvPr/>
        </p:nvSpPr>
        <p:spPr bwMode="auto">
          <a:xfrm>
            <a:off x="2995613" y="6611938"/>
            <a:ext cx="601158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000">
                <a:latin typeface="DIN Next Rounded LT Pro" panose="020F0503020203050203" pitchFamily="34" charset="0"/>
              </a:rPr>
              <a:t>See Chapter 6 on Septima Clark in </a:t>
            </a:r>
            <a:r>
              <a:rPr lang="en-US" altLang="en-US" sz="1000" i="1">
                <a:latin typeface="DIN Next Rounded LT Pro" panose="020F0503020203050203" pitchFamily="34" charset="0"/>
              </a:rPr>
              <a:t>Freedom Road: Adult Education of African Americans </a:t>
            </a:r>
            <a:r>
              <a:rPr lang="en-US" altLang="en-US" sz="1000">
                <a:latin typeface="DIN Next Rounded LT Pro" panose="020F0503020203050203" pitchFamily="34" charset="0"/>
              </a:rPr>
              <a:t>(Peterson, 1996).</a:t>
            </a:r>
            <a:endParaRPr lang="en-US" altLang="en-US" sz="1000" i="1">
              <a:latin typeface="DIN Next Rounded LT Pro" panose="020F0503020203050203" pitchFamily="34" charset="0"/>
            </a:endParaRPr>
          </a:p>
        </p:txBody>
      </p:sp>
      <p:sp>
        <p:nvSpPr>
          <p:cNvPr id="7" name="TextBox 8"/>
          <p:cNvSpPr txBox="1">
            <a:spLocks noChangeArrowheads="1"/>
          </p:cNvSpPr>
          <p:nvPr/>
        </p:nvSpPr>
        <p:spPr bwMode="auto">
          <a:xfrm>
            <a:off x="506413" y="5418138"/>
            <a:ext cx="754856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dirty="0">
                <a:latin typeface="DIN Next Rounded LT Pro" panose="020F0503020203050203" pitchFamily="34" charset="0"/>
              </a:rPr>
              <a:t>“We need to be taught to study rather than to believe, to </a:t>
            </a:r>
            <a:r>
              <a:rPr lang="en-US" altLang="en-US" sz="2400" b="1" dirty="0">
                <a:latin typeface="DIN Next Rounded LT Pro" panose="020F0503020203050203" pitchFamily="34" charset="0"/>
              </a:rPr>
              <a:t>inquire</a:t>
            </a:r>
            <a:r>
              <a:rPr lang="en-US" altLang="en-US" sz="2400" dirty="0">
                <a:latin typeface="DIN Next Rounded LT Pro" panose="020F0503020203050203" pitchFamily="34" charset="0"/>
              </a:rPr>
              <a:t> rather than to affirm.” - </a:t>
            </a:r>
            <a:r>
              <a:rPr lang="en-US" altLang="en-US" sz="2400" dirty="0" err="1">
                <a:latin typeface="DIN Next Rounded LT Pro" panose="020F0503020203050203" pitchFamily="34" charset="0"/>
              </a:rPr>
              <a:t>Septima</a:t>
            </a:r>
            <a:r>
              <a:rPr lang="en-US" altLang="en-US" sz="2400" dirty="0">
                <a:latin typeface="DIN Next Rounded LT Pro" panose="020F0503020203050203" pitchFamily="34" charset="0"/>
              </a:rPr>
              <a:t> Clark</a:t>
            </a:r>
          </a:p>
        </p:txBody>
      </p:sp>
    </p:spTree>
    <p:extLst>
      <p:ext uri="{BB962C8B-B14F-4D97-AF65-F5344CB8AC3E}">
        <p14:creationId xmlns:p14="http://schemas.microsoft.com/office/powerpoint/2010/main" val="2460268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2284557"/>
            <a:ext cx="6836513" cy="1446550"/>
          </a:xfrm>
          <a:prstGeom prst="rect">
            <a:avLst/>
          </a:prstGeom>
          <a:noFill/>
        </p:spPr>
        <p:txBody>
          <a:bodyPr wrap="square" rtlCol="0">
            <a:spAutoFit/>
          </a:bodyPr>
          <a:lstStyle/>
          <a:p>
            <a:pPr lvl="0" defTabSz="342900">
              <a:defRPr/>
            </a:pPr>
            <a:r>
              <a:rPr lang="ja-JP" altLang="en-US" sz="4400" dirty="0">
                <a:latin typeface="Meiryo" panose="020B0604030504040204" pitchFamily="34" charset="-128"/>
                <a:ea typeface="Meiryo" panose="020B0604030504040204" pitchFamily="34" charset="-128"/>
              </a:rPr>
              <a:t>選挙に</a:t>
            </a:r>
            <a:r>
              <a:rPr lang="ja-JP" altLang="en-US" sz="4400" dirty="0" smtClean="0">
                <a:latin typeface="Meiryo" panose="020B0604030504040204" pitchFamily="34" charset="-128"/>
                <a:ea typeface="Meiryo" panose="020B0604030504040204" pitchFamily="34" charset="-128"/>
              </a:rPr>
              <a:t>行く</a:t>
            </a:r>
            <a:r>
              <a:rPr lang="ja-JP" altLang="en-US" sz="4400" dirty="0">
                <a:latin typeface="Meiryo" panose="020B0604030504040204" pitchFamily="34" charset="-128"/>
                <a:ea typeface="Meiryo" panose="020B0604030504040204" pitchFamily="34" charset="-128"/>
              </a:rPr>
              <a:t>の</a:t>
            </a:r>
            <a:r>
              <a:rPr lang="ja-JP" altLang="en-US" sz="4400" dirty="0" smtClean="0">
                <a:latin typeface="Meiryo" panose="020B0604030504040204" pitchFamily="34" charset="-128"/>
                <a:ea typeface="Meiryo" panose="020B0604030504040204" pitchFamily="34" charset="-128"/>
              </a:rPr>
              <a:t>は</a:t>
            </a:r>
            <a:r>
              <a:rPr lang="ja-JP" altLang="en-US" sz="4400" dirty="0">
                <a:latin typeface="Meiryo" panose="020B0604030504040204" pitchFamily="34" charset="-128"/>
                <a:ea typeface="Meiryo" panose="020B0604030504040204" pitchFamily="34" charset="-128"/>
              </a:rPr>
              <a:t>自分が得をするためだ</a:t>
            </a:r>
            <a:endParaRPr kumimoji="0" lang="en-US" sz="8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41193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358431" y="264002"/>
            <a:ext cx="5667235" cy="837080"/>
          </a:xfrm>
        </p:spPr>
        <p:txBody>
          <a:bodyPr/>
          <a:lstStyle/>
          <a:p>
            <a:r>
              <a:rPr lang="ja-JP" altLang="en-US" sz="3000" dirty="0" smtClean="0">
                <a:latin typeface="Meiryo" panose="020B0604030504040204" pitchFamily="34" charset="-128"/>
                <a:ea typeface="Meiryo" panose="020B0604030504040204" pitchFamily="34" charset="-128"/>
              </a:rPr>
              <a:t>優先</a:t>
            </a:r>
            <a:r>
              <a:rPr lang="ja-JP" altLang="en-US" sz="3000" dirty="0">
                <a:latin typeface="Meiryo" panose="020B0604030504040204" pitchFamily="34" charset="-128"/>
                <a:ea typeface="Meiryo" panose="020B0604030504040204" pitchFamily="34" charset="-128"/>
              </a:rPr>
              <a:t>順位の</a:t>
            </a:r>
            <a:r>
              <a:rPr lang="ja-JP" altLang="en-US" sz="3000" dirty="0" smtClean="0">
                <a:latin typeface="Meiryo" panose="020B0604030504040204" pitchFamily="34" charset="-128"/>
                <a:ea typeface="Meiryo" panose="020B0604030504040204" pitchFamily="34" charset="-128"/>
              </a:rPr>
              <a:t>高い問い</a:t>
            </a:r>
            <a:endParaRPr lang="en-US" sz="3000" dirty="0">
              <a:latin typeface="Meiryo" panose="020B0604030504040204" pitchFamily="34" charset="-128"/>
              <a:ea typeface="Meiryo" panose="020B0604030504040204" pitchFamily="34" charset="-128"/>
            </a:endParaRPr>
          </a:p>
        </p:txBody>
      </p:sp>
      <p:sp>
        <p:nvSpPr>
          <p:cNvPr id="3" name="Content Placeholder 2"/>
          <p:cNvSpPr>
            <a:spLocks noGrp="1"/>
          </p:cNvSpPr>
          <p:nvPr>
            <p:ph idx="1"/>
          </p:nvPr>
        </p:nvSpPr>
        <p:spPr>
          <a:xfrm>
            <a:off x="433137" y="2434809"/>
            <a:ext cx="3994971" cy="1319044"/>
          </a:xfrm>
        </p:spPr>
        <p:txBody>
          <a:bodyPr>
            <a:noAutofit/>
          </a:bodyPr>
          <a:lstStyle/>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自分らの代だけど、どんな変化がみられるか？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選挙に行って、得はあるの？</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自分が投票した人が実際に選ばれなかったら意味がないのでは？</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0" indent="0">
              <a:spcBef>
                <a:spcPts val="450"/>
              </a:spcBef>
              <a:buNone/>
              <a:defRPr/>
            </a:pPr>
            <a:endParaRPr lang="en-US" dirty="0">
              <a:solidFill>
                <a:srgbClr val="000000"/>
              </a:solidFill>
              <a:latin typeface="Meiryo" panose="020B0604030504040204" pitchFamily="34" charset="-128"/>
              <a:ea typeface="Meiryo" panose="020B0604030504040204" pitchFamily="34" charset="-128"/>
              <a:cs typeface="Gill Sans" charset="0"/>
            </a:endParaRPr>
          </a:p>
        </p:txBody>
      </p:sp>
      <p:sp>
        <p:nvSpPr>
          <p:cNvPr id="5" name="Content Placeholder 2">
            <a:extLst>
              <a:ext uri="{FF2B5EF4-FFF2-40B4-BE49-F238E27FC236}">
                <a16:creationId xmlns:a16="http://schemas.microsoft.com/office/drawing/2014/main" id="{EBB08DCF-7935-4A27-9CE7-854F7D63A619}"/>
              </a:ext>
            </a:extLst>
          </p:cNvPr>
          <p:cNvSpPr txBox="1">
            <a:spLocks/>
          </p:cNvSpPr>
          <p:nvPr/>
        </p:nvSpPr>
        <p:spPr>
          <a:xfrm>
            <a:off x="457199" y="1252479"/>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選挙では少数意見が尊重されないのでは？</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なぜ投票率が低いのか</a:t>
            </a:r>
            <a:r>
              <a:rPr lang="en-US" altLang="ja-JP" sz="1400" dirty="0">
                <a:solidFill>
                  <a:srgbClr val="000000"/>
                </a:solidFill>
                <a:latin typeface="Meiryo" panose="020B0604030504040204" pitchFamily="34" charset="-128"/>
                <a:ea typeface="Meiryo" panose="020B0604030504040204" pitchFamily="34" charset="-128"/>
                <a:cs typeface="Gill Sans" charset="0"/>
              </a:rPr>
              <a:t>?</a:t>
            </a:r>
          </a:p>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選挙に行って得をするのか</a:t>
            </a:r>
            <a:r>
              <a:rPr lang="en-US" altLang="ja-JP" sz="1400" dirty="0">
                <a:solidFill>
                  <a:srgbClr val="000000"/>
                </a:solidFill>
                <a:latin typeface="Meiryo" panose="020B0604030504040204" pitchFamily="34" charset="-128"/>
                <a:ea typeface="Meiryo" panose="020B0604030504040204" pitchFamily="34" charset="-128"/>
                <a:cs typeface="Gill Sans" charset="0"/>
              </a:rPr>
              <a:t>?</a:t>
            </a:r>
          </a:p>
          <a:p>
            <a:pPr marL="0" indent="0">
              <a:spcBef>
                <a:spcPts val="450"/>
              </a:spcBef>
              <a:buFont typeface="Wingdings" pitchFamily="2" charset="2"/>
              <a:buNone/>
              <a:defRPr/>
            </a:pPr>
            <a:endParaRPr lang="en-US" dirty="0">
              <a:solidFill>
                <a:srgbClr val="000000"/>
              </a:solidFill>
              <a:latin typeface="Meiryo" panose="020B0604030504040204" pitchFamily="34" charset="-128"/>
              <a:ea typeface="Meiryo" panose="020B0604030504040204" pitchFamily="34" charset="-128"/>
              <a:cs typeface="Gill Sans" charset="0"/>
            </a:endParaRPr>
          </a:p>
        </p:txBody>
      </p:sp>
      <p:sp>
        <p:nvSpPr>
          <p:cNvPr id="6" name="Content Placeholder 2">
            <a:extLst>
              <a:ext uri="{FF2B5EF4-FFF2-40B4-BE49-F238E27FC236}">
                <a16:creationId xmlns:a16="http://schemas.microsoft.com/office/drawing/2014/main" id="{42DF69B4-520A-4D39-804E-B0E89E6FA655}"/>
              </a:ext>
            </a:extLst>
          </p:cNvPr>
          <p:cNvSpPr txBox="1">
            <a:spLocks/>
          </p:cNvSpPr>
          <p:nvPr/>
        </p:nvSpPr>
        <p:spPr>
          <a:xfrm>
            <a:off x="457198" y="3961101"/>
            <a:ext cx="3946845" cy="1202166"/>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選挙に使われるお金が無駄なのでは？</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自分の一票で何が変わるか？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当選してから、公約とは全然違うことをされたら損なのでは？</a:t>
            </a:r>
            <a:endParaRPr lang="en-US" sz="1400" dirty="0">
              <a:solidFill>
                <a:srgbClr val="000000"/>
              </a:solidFill>
              <a:latin typeface="Meiryo" panose="020B0604030504040204" pitchFamily="34" charset="-128"/>
              <a:ea typeface="Meiryo" panose="020B0604030504040204" pitchFamily="34" charset="-128"/>
              <a:cs typeface="Gill Sans" charset="0"/>
            </a:endParaRPr>
          </a:p>
        </p:txBody>
      </p:sp>
      <p:sp>
        <p:nvSpPr>
          <p:cNvPr id="7" name="Content Placeholder 2">
            <a:extLst>
              <a:ext uri="{FF2B5EF4-FFF2-40B4-BE49-F238E27FC236}">
                <a16:creationId xmlns:a16="http://schemas.microsoft.com/office/drawing/2014/main" id="{20D76B06-6071-4D4C-9E6C-7F4CFF851F3B}"/>
              </a:ext>
            </a:extLst>
          </p:cNvPr>
          <p:cNvSpPr txBox="1">
            <a:spLocks/>
          </p:cNvSpPr>
          <p:nvPr/>
        </p:nvSpPr>
        <p:spPr>
          <a:xfrm>
            <a:off x="4404040" y="4900864"/>
            <a:ext cx="3946845" cy="1202166"/>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選挙に行くことで自分が得をするならば、投票率が上がるのではないか</a:t>
            </a:r>
            <a:r>
              <a:rPr lang="en-US" altLang="ja-JP" sz="1400" dirty="0">
                <a:solidFill>
                  <a:srgbClr val="000000"/>
                </a:solidFill>
                <a:latin typeface="Meiryo" panose="020B0604030504040204" pitchFamily="34" charset="-128"/>
                <a:ea typeface="Meiryo" panose="020B0604030504040204" pitchFamily="34" charset="-128"/>
                <a:cs typeface="Gill Sans" charset="0"/>
              </a:rPr>
              <a:t>?</a:t>
            </a:r>
          </a:p>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選挙に参加することで政治に参加できるのではないか？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255985" indent="-255985">
              <a:spcBef>
                <a:spcPts val="450"/>
              </a:spcBef>
              <a:buFont typeface="Calibri" charset="0"/>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支持している政党が当選しても、政策が実施されるとは限らないのではないか？</a:t>
            </a:r>
            <a:endParaRPr lang="en-US" sz="1400" dirty="0">
              <a:solidFill>
                <a:srgbClr val="000000"/>
              </a:solidFill>
              <a:latin typeface="Meiryo" panose="020B0604030504040204" pitchFamily="34" charset="-128"/>
              <a:ea typeface="Meiryo" panose="020B0604030504040204" pitchFamily="34" charset="-128"/>
              <a:cs typeface="Gill Sans" charset="0"/>
            </a:endParaRPr>
          </a:p>
        </p:txBody>
      </p:sp>
      <p:sp>
        <p:nvSpPr>
          <p:cNvPr id="8" name="Content Placeholder 2">
            <a:extLst>
              <a:ext uri="{FF2B5EF4-FFF2-40B4-BE49-F238E27FC236}">
                <a16:creationId xmlns:a16="http://schemas.microsoft.com/office/drawing/2014/main" id="{E65D53C0-A6B5-4428-B8D6-9113A1411EF3}"/>
              </a:ext>
            </a:extLst>
          </p:cNvPr>
          <p:cNvSpPr txBox="1">
            <a:spLocks/>
          </p:cNvSpPr>
          <p:nvPr/>
        </p:nvSpPr>
        <p:spPr>
          <a:xfrm>
            <a:off x="4379981" y="1287798"/>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0" indent="0">
              <a:spcBef>
                <a:spcPts val="450"/>
              </a:spcBef>
              <a:buFont typeface="Wingdings" pitchFamily="2" charset="2"/>
              <a:buNone/>
              <a:defRPr/>
            </a:pPr>
            <a:endParaRPr lang="en-US" dirty="0">
              <a:solidFill>
                <a:srgbClr val="000000"/>
              </a:solidFill>
              <a:latin typeface="Meiryo" panose="020B0604030504040204" pitchFamily="34" charset="-128"/>
              <a:ea typeface="Meiryo" panose="020B0604030504040204" pitchFamily="34" charset="-128"/>
              <a:cs typeface="Gill Sans" charset="0"/>
            </a:endParaRPr>
          </a:p>
        </p:txBody>
      </p:sp>
      <p:sp>
        <p:nvSpPr>
          <p:cNvPr id="9" name="Content Placeholder 2">
            <a:extLst>
              <a:ext uri="{FF2B5EF4-FFF2-40B4-BE49-F238E27FC236}">
                <a16:creationId xmlns:a16="http://schemas.microsoft.com/office/drawing/2014/main" id="{E59719A9-9F00-43F7-8221-CC3B3836B8F9}"/>
              </a:ext>
            </a:extLst>
          </p:cNvPr>
          <p:cNvSpPr txBox="1">
            <a:spLocks/>
          </p:cNvSpPr>
          <p:nvPr/>
        </p:nvSpPr>
        <p:spPr>
          <a:xfrm>
            <a:off x="4404041" y="3868348"/>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幅広い年齢層が平等に得ができるのか？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自分が得する意味は？</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0" indent="0">
              <a:spcBef>
                <a:spcPts val="450"/>
              </a:spcBef>
              <a:buFont typeface="Wingdings" pitchFamily="2" charset="2"/>
              <a:buNone/>
              <a:defRPr/>
            </a:pPr>
            <a:endParaRPr lang="en-US" altLang="ja-JP" dirty="0">
              <a:solidFill>
                <a:srgbClr val="000000"/>
              </a:solidFill>
              <a:latin typeface="Meiryo" panose="020B0604030504040204" pitchFamily="34" charset="-128"/>
              <a:ea typeface="Meiryo" panose="020B0604030504040204" pitchFamily="34" charset="-128"/>
              <a:cs typeface="Gill Sans" charset="0"/>
            </a:endParaRPr>
          </a:p>
        </p:txBody>
      </p:sp>
      <p:sp>
        <p:nvSpPr>
          <p:cNvPr id="10" name="Content Placeholder 2">
            <a:extLst>
              <a:ext uri="{FF2B5EF4-FFF2-40B4-BE49-F238E27FC236}">
                <a16:creationId xmlns:a16="http://schemas.microsoft.com/office/drawing/2014/main" id="{5E793810-5ADB-4330-B057-79CEF61B3389}"/>
              </a:ext>
            </a:extLst>
          </p:cNvPr>
          <p:cNvSpPr txBox="1">
            <a:spLocks/>
          </p:cNvSpPr>
          <p:nvPr/>
        </p:nvSpPr>
        <p:spPr>
          <a:xfrm>
            <a:off x="4404042" y="2163581"/>
            <a:ext cx="3946845" cy="939763"/>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日本が選挙に積極的でないのはどうしてか？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学校で生徒に選挙について考えさせるのはなぜか？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マニフェストは実際に実行されているのか？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0" indent="0">
              <a:spcBef>
                <a:spcPts val="450"/>
              </a:spcBef>
              <a:buFont typeface="Wingdings" pitchFamily="2" charset="2"/>
              <a:buNone/>
              <a:defRPr/>
            </a:pPr>
            <a:endParaRPr lang="en-US" altLang="ja-JP" dirty="0">
              <a:solidFill>
                <a:srgbClr val="000000"/>
              </a:solidFill>
              <a:latin typeface="Meiryo" panose="020B0604030504040204" pitchFamily="34" charset="-128"/>
              <a:ea typeface="Meiryo" panose="020B0604030504040204" pitchFamily="34" charset="-128"/>
              <a:cs typeface="Gill Sans" charset="0"/>
            </a:endParaRPr>
          </a:p>
        </p:txBody>
      </p:sp>
      <p:sp>
        <p:nvSpPr>
          <p:cNvPr id="11" name="Content Placeholder 2">
            <a:extLst>
              <a:ext uri="{FF2B5EF4-FFF2-40B4-BE49-F238E27FC236}">
                <a16:creationId xmlns:a16="http://schemas.microsoft.com/office/drawing/2014/main" id="{62BAE740-1D26-4B4C-BD9D-7C75437F6D20}"/>
              </a:ext>
            </a:extLst>
          </p:cNvPr>
          <p:cNvSpPr txBox="1">
            <a:spLocks/>
          </p:cNvSpPr>
          <p:nvPr/>
        </p:nvSpPr>
        <p:spPr>
          <a:xfrm>
            <a:off x="4404042" y="1287798"/>
            <a:ext cx="3946845" cy="580165"/>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どうやったら自分の意見が反映されるのか？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0" indent="0">
              <a:spcBef>
                <a:spcPts val="450"/>
              </a:spcBef>
              <a:buFont typeface="Wingdings" pitchFamily="2" charset="2"/>
              <a:buNone/>
              <a:defRPr/>
            </a:pPr>
            <a:endParaRPr lang="en-US" altLang="ja-JP" dirty="0">
              <a:solidFill>
                <a:srgbClr val="000000"/>
              </a:solidFill>
              <a:latin typeface="Meiryo" panose="020B0604030504040204" pitchFamily="34" charset="-128"/>
              <a:ea typeface="Meiryo" panose="020B0604030504040204" pitchFamily="34" charset="-128"/>
              <a:cs typeface="Gill Sans" charset="0"/>
            </a:endParaRPr>
          </a:p>
        </p:txBody>
      </p:sp>
      <p:sp>
        <p:nvSpPr>
          <p:cNvPr id="12" name="Content Placeholder 2">
            <a:extLst>
              <a:ext uri="{FF2B5EF4-FFF2-40B4-BE49-F238E27FC236}">
                <a16:creationId xmlns:a16="http://schemas.microsoft.com/office/drawing/2014/main" id="{0993482E-57B1-42B9-967E-EB25B65D0403}"/>
              </a:ext>
            </a:extLst>
          </p:cNvPr>
          <p:cNvSpPr txBox="1">
            <a:spLocks/>
          </p:cNvSpPr>
          <p:nvPr/>
        </p:nvSpPr>
        <p:spPr>
          <a:xfrm>
            <a:off x="457198" y="5397480"/>
            <a:ext cx="3946845" cy="580165"/>
          </a:xfrm>
          <a:prstGeom prst="rect">
            <a:avLst/>
          </a:prstGeom>
        </p:spPr>
        <p:txBody>
          <a:bodyPr vert="horz" lIns="91440" tIns="45720" rIns="91440" bIns="45720" rtlCol="0">
            <a:noAutofit/>
          </a:bodyPr>
          <a:lst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1">
                    <a:lumMod val="65000"/>
                    <a:lumOff val="35000"/>
                  </a:schemeClr>
                </a:solidFill>
                <a:latin typeface="+mn-lt"/>
                <a:ea typeface="+mn-ea"/>
                <a:cs typeface="+mn-cs"/>
              </a:defRPr>
            </a:lvl1pPr>
            <a:lvl2pPr marL="3429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2pPr>
            <a:lvl3pPr marL="5143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Wingdings" pitchFamily="2" charset="2"/>
              <a:buChar char="n"/>
              <a:defRPr sz="1350" kern="1200">
                <a:solidFill>
                  <a:schemeClr val="tx1">
                    <a:lumMod val="65000"/>
                    <a:lumOff val="35000"/>
                  </a:schemeClr>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1">
                    <a:lumMod val="65000"/>
                    <a:lumOff val="35000"/>
                  </a:schemeClr>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a:lstStyle>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選挙は誰のどんな得のためにやっているのか？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選挙そのものを行う意味は何ですか？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342900" indent="-342900">
              <a:spcBef>
                <a:spcPts val="450"/>
              </a:spcBef>
              <a:buFont typeface="+mj-lt"/>
              <a:buAutoNum type="arabicPeriod"/>
              <a:defRPr/>
            </a:pPr>
            <a:r>
              <a:rPr lang="ja-JP" altLang="en-US" sz="1400" dirty="0">
                <a:solidFill>
                  <a:srgbClr val="000000"/>
                </a:solidFill>
                <a:latin typeface="Meiryo" panose="020B0604030504040204" pitchFamily="34" charset="-128"/>
                <a:ea typeface="Meiryo" panose="020B0604030504040204" pitchFamily="34" charset="-128"/>
                <a:cs typeface="Gill Sans" charset="0"/>
              </a:rPr>
              <a:t>選挙に行く意味は何ですか？</a:t>
            </a:r>
            <a:endParaRPr lang="en-US" altLang="ja-JP" sz="1400" dirty="0">
              <a:solidFill>
                <a:srgbClr val="000000"/>
              </a:solidFill>
              <a:latin typeface="Meiryo" panose="020B0604030504040204" pitchFamily="34" charset="-128"/>
              <a:ea typeface="Meiryo" panose="020B0604030504040204" pitchFamily="34" charset="-128"/>
              <a:cs typeface="Gill Sans" charset="0"/>
            </a:endParaRPr>
          </a:p>
          <a:p>
            <a:pPr marL="0" indent="0">
              <a:spcBef>
                <a:spcPts val="450"/>
              </a:spcBef>
              <a:buNone/>
              <a:defRPr/>
            </a:pPr>
            <a:endParaRPr lang="en-US" altLang="ja-JP" dirty="0">
              <a:solidFill>
                <a:srgbClr val="000000"/>
              </a:solidFill>
              <a:latin typeface="Meiryo" panose="020B0604030504040204" pitchFamily="34" charset="-128"/>
              <a:ea typeface="Meiryo" panose="020B0604030504040204" pitchFamily="34" charset="-128"/>
              <a:cs typeface="Gill Sans" charset="0"/>
            </a:endParaRPr>
          </a:p>
        </p:txBody>
      </p:sp>
      <p:sp>
        <p:nvSpPr>
          <p:cNvPr id="2" name="TextBox 1">
            <a:extLst>
              <a:ext uri="{FF2B5EF4-FFF2-40B4-BE49-F238E27FC236}">
                <a16:creationId xmlns:a16="http://schemas.microsoft.com/office/drawing/2014/main" id="{1ECF44EA-1308-44F8-AC12-73547253E966}"/>
              </a:ext>
            </a:extLst>
          </p:cNvPr>
          <p:cNvSpPr txBox="1"/>
          <p:nvPr/>
        </p:nvSpPr>
        <p:spPr>
          <a:xfrm>
            <a:off x="343760" y="994967"/>
            <a:ext cx="1636295" cy="307777"/>
          </a:xfrm>
          <a:prstGeom prst="rect">
            <a:avLst/>
          </a:prstGeom>
          <a:noFill/>
        </p:spPr>
        <p:txBody>
          <a:bodyPr wrap="square" rtlCol="0">
            <a:spAutoFit/>
          </a:bodyPr>
          <a:lstStyle/>
          <a:p>
            <a:r>
              <a:rPr lang="en-US" sz="1400" i="1" dirty="0">
                <a:solidFill>
                  <a:schemeClr val="tx2">
                    <a:lumMod val="60000"/>
                    <a:lumOff val="40000"/>
                  </a:schemeClr>
                </a:solidFill>
                <a:latin typeface="Meiryo" panose="020B0604030504040204" pitchFamily="34" charset="-128"/>
                <a:ea typeface="Meiryo" panose="020B0604030504040204" pitchFamily="34" charset="-128"/>
              </a:rPr>
              <a:t>&lt;Group 1 &gt;</a:t>
            </a:r>
          </a:p>
        </p:txBody>
      </p:sp>
      <p:sp>
        <p:nvSpPr>
          <p:cNvPr id="13" name="TextBox 12">
            <a:extLst>
              <a:ext uri="{FF2B5EF4-FFF2-40B4-BE49-F238E27FC236}">
                <a16:creationId xmlns:a16="http://schemas.microsoft.com/office/drawing/2014/main" id="{6E97070A-F205-48DA-8EE8-42E4046E89D5}"/>
              </a:ext>
            </a:extLst>
          </p:cNvPr>
          <p:cNvSpPr txBox="1"/>
          <p:nvPr/>
        </p:nvSpPr>
        <p:spPr>
          <a:xfrm>
            <a:off x="260445" y="3725771"/>
            <a:ext cx="1636295" cy="307777"/>
          </a:xfrm>
          <a:prstGeom prst="rect">
            <a:avLst/>
          </a:prstGeom>
          <a:noFill/>
        </p:spPr>
        <p:txBody>
          <a:bodyPr wrap="square" rtlCol="0">
            <a:spAutoFit/>
          </a:bodyPr>
          <a:lstStyle/>
          <a:p>
            <a:r>
              <a:rPr lang="en-US" sz="1400" i="1" dirty="0">
                <a:solidFill>
                  <a:schemeClr val="tx2">
                    <a:lumMod val="60000"/>
                    <a:lumOff val="40000"/>
                  </a:schemeClr>
                </a:solidFill>
                <a:latin typeface="Meiryo" panose="020B0604030504040204" pitchFamily="34" charset="-128"/>
                <a:ea typeface="Meiryo" panose="020B0604030504040204" pitchFamily="34" charset="-128"/>
              </a:rPr>
              <a:t>&lt;Group 3 &gt;</a:t>
            </a:r>
          </a:p>
        </p:txBody>
      </p:sp>
      <p:sp>
        <p:nvSpPr>
          <p:cNvPr id="14" name="TextBox 13">
            <a:extLst>
              <a:ext uri="{FF2B5EF4-FFF2-40B4-BE49-F238E27FC236}">
                <a16:creationId xmlns:a16="http://schemas.microsoft.com/office/drawing/2014/main" id="{924A231E-8A62-410E-81B9-175C1EDF4EBD}"/>
              </a:ext>
            </a:extLst>
          </p:cNvPr>
          <p:cNvSpPr txBox="1"/>
          <p:nvPr/>
        </p:nvSpPr>
        <p:spPr>
          <a:xfrm>
            <a:off x="293674" y="2155114"/>
            <a:ext cx="1636295" cy="307777"/>
          </a:xfrm>
          <a:prstGeom prst="rect">
            <a:avLst/>
          </a:prstGeom>
          <a:noFill/>
        </p:spPr>
        <p:txBody>
          <a:bodyPr wrap="square" rtlCol="0">
            <a:spAutoFit/>
          </a:bodyPr>
          <a:lstStyle/>
          <a:p>
            <a:r>
              <a:rPr lang="en-US" sz="1400" i="1" dirty="0">
                <a:solidFill>
                  <a:schemeClr val="tx2">
                    <a:lumMod val="60000"/>
                    <a:lumOff val="40000"/>
                  </a:schemeClr>
                </a:solidFill>
                <a:latin typeface="Meiryo" panose="020B0604030504040204" pitchFamily="34" charset="-128"/>
                <a:ea typeface="Meiryo" panose="020B0604030504040204" pitchFamily="34" charset="-128"/>
              </a:rPr>
              <a:t>&lt;Group 2 &gt;</a:t>
            </a:r>
          </a:p>
        </p:txBody>
      </p:sp>
      <p:sp>
        <p:nvSpPr>
          <p:cNvPr id="15" name="TextBox 14">
            <a:extLst>
              <a:ext uri="{FF2B5EF4-FFF2-40B4-BE49-F238E27FC236}">
                <a16:creationId xmlns:a16="http://schemas.microsoft.com/office/drawing/2014/main" id="{A12DEA36-E24D-46F4-BC55-BE313C668369}"/>
              </a:ext>
            </a:extLst>
          </p:cNvPr>
          <p:cNvSpPr txBox="1"/>
          <p:nvPr/>
        </p:nvSpPr>
        <p:spPr>
          <a:xfrm>
            <a:off x="4377690" y="970806"/>
            <a:ext cx="1636295" cy="307777"/>
          </a:xfrm>
          <a:prstGeom prst="rect">
            <a:avLst/>
          </a:prstGeom>
          <a:noFill/>
        </p:spPr>
        <p:txBody>
          <a:bodyPr wrap="square" rtlCol="0">
            <a:spAutoFit/>
          </a:bodyPr>
          <a:lstStyle/>
          <a:p>
            <a:r>
              <a:rPr lang="en-US" sz="1400" i="1" dirty="0">
                <a:solidFill>
                  <a:schemeClr val="tx2">
                    <a:lumMod val="60000"/>
                    <a:lumOff val="40000"/>
                  </a:schemeClr>
                </a:solidFill>
                <a:latin typeface="Meiryo" panose="020B0604030504040204" pitchFamily="34" charset="-128"/>
                <a:ea typeface="Meiryo" panose="020B0604030504040204" pitchFamily="34" charset="-128"/>
              </a:rPr>
              <a:t>&lt;Group 5 &gt;</a:t>
            </a:r>
          </a:p>
        </p:txBody>
      </p:sp>
      <p:sp>
        <p:nvSpPr>
          <p:cNvPr id="16" name="TextBox 15">
            <a:extLst>
              <a:ext uri="{FF2B5EF4-FFF2-40B4-BE49-F238E27FC236}">
                <a16:creationId xmlns:a16="http://schemas.microsoft.com/office/drawing/2014/main" id="{C59266BE-EC0A-474E-88D5-6D66CE02E588}"/>
              </a:ext>
            </a:extLst>
          </p:cNvPr>
          <p:cNvSpPr txBox="1"/>
          <p:nvPr/>
        </p:nvSpPr>
        <p:spPr>
          <a:xfrm>
            <a:off x="265844" y="5216626"/>
            <a:ext cx="1636295" cy="307777"/>
          </a:xfrm>
          <a:prstGeom prst="rect">
            <a:avLst/>
          </a:prstGeom>
          <a:noFill/>
        </p:spPr>
        <p:txBody>
          <a:bodyPr wrap="square" rtlCol="0">
            <a:spAutoFit/>
          </a:bodyPr>
          <a:lstStyle/>
          <a:p>
            <a:r>
              <a:rPr lang="en-US" sz="1400" i="1" dirty="0">
                <a:solidFill>
                  <a:schemeClr val="tx2">
                    <a:lumMod val="60000"/>
                    <a:lumOff val="40000"/>
                  </a:schemeClr>
                </a:solidFill>
                <a:latin typeface="Meiryo" panose="020B0604030504040204" pitchFamily="34" charset="-128"/>
                <a:ea typeface="Meiryo" panose="020B0604030504040204" pitchFamily="34" charset="-128"/>
              </a:rPr>
              <a:t>&lt;Group 4 &gt;</a:t>
            </a:r>
          </a:p>
        </p:txBody>
      </p:sp>
      <p:sp>
        <p:nvSpPr>
          <p:cNvPr id="18" name="TextBox 17">
            <a:extLst>
              <a:ext uri="{FF2B5EF4-FFF2-40B4-BE49-F238E27FC236}">
                <a16:creationId xmlns:a16="http://schemas.microsoft.com/office/drawing/2014/main" id="{2EBB3809-F005-4D15-9E08-14D0EA0E2C2C}"/>
              </a:ext>
            </a:extLst>
          </p:cNvPr>
          <p:cNvSpPr txBox="1"/>
          <p:nvPr/>
        </p:nvSpPr>
        <p:spPr>
          <a:xfrm>
            <a:off x="4264579" y="1902124"/>
            <a:ext cx="1636295" cy="307777"/>
          </a:xfrm>
          <a:prstGeom prst="rect">
            <a:avLst/>
          </a:prstGeom>
          <a:noFill/>
        </p:spPr>
        <p:txBody>
          <a:bodyPr wrap="square" rtlCol="0">
            <a:spAutoFit/>
          </a:bodyPr>
          <a:lstStyle/>
          <a:p>
            <a:r>
              <a:rPr lang="en-US" sz="1400" i="1" dirty="0">
                <a:solidFill>
                  <a:schemeClr val="tx2">
                    <a:lumMod val="60000"/>
                    <a:lumOff val="40000"/>
                  </a:schemeClr>
                </a:solidFill>
                <a:latin typeface="Meiryo" panose="020B0604030504040204" pitchFamily="34" charset="-128"/>
                <a:ea typeface="Meiryo" panose="020B0604030504040204" pitchFamily="34" charset="-128"/>
              </a:rPr>
              <a:t>&lt;Group 6 &gt;</a:t>
            </a:r>
          </a:p>
        </p:txBody>
      </p:sp>
      <p:sp>
        <p:nvSpPr>
          <p:cNvPr id="19" name="TextBox 18">
            <a:extLst>
              <a:ext uri="{FF2B5EF4-FFF2-40B4-BE49-F238E27FC236}">
                <a16:creationId xmlns:a16="http://schemas.microsoft.com/office/drawing/2014/main" id="{6B2686D9-FB58-4112-A090-A0FF296EB5AC}"/>
              </a:ext>
            </a:extLst>
          </p:cNvPr>
          <p:cNvSpPr txBox="1"/>
          <p:nvPr/>
        </p:nvSpPr>
        <p:spPr>
          <a:xfrm>
            <a:off x="4200580" y="3626930"/>
            <a:ext cx="1636295" cy="307777"/>
          </a:xfrm>
          <a:prstGeom prst="rect">
            <a:avLst/>
          </a:prstGeom>
          <a:noFill/>
        </p:spPr>
        <p:txBody>
          <a:bodyPr wrap="square" rtlCol="0">
            <a:spAutoFit/>
          </a:bodyPr>
          <a:lstStyle/>
          <a:p>
            <a:r>
              <a:rPr lang="en-US" sz="1400" i="1" dirty="0">
                <a:solidFill>
                  <a:schemeClr val="tx2">
                    <a:lumMod val="60000"/>
                    <a:lumOff val="40000"/>
                  </a:schemeClr>
                </a:solidFill>
                <a:latin typeface="Meiryo" panose="020B0604030504040204" pitchFamily="34" charset="-128"/>
                <a:ea typeface="Meiryo" panose="020B0604030504040204" pitchFamily="34" charset="-128"/>
              </a:rPr>
              <a:t>&lt;Group 7 &gt;</a:t>
            </a:r>
          </a:p>
        </p:txBody>
      </p:sp>
      <p:sp>
        <p:nvSpPr>
          <p:cNvPr id="20" name="TextBox 19">
            <a:extLst>
              <a:ext uri="{FF2B5EF4-FFF2-40B4-BE49-F238E27FC236}">
                <a16:creationId xmlns:a16="http://schemas.microsoft.com/office/drawing/2014/main" id="{B4770D55-E4E0-4D2E-8A09-D4AB4C3F6C64}"/>
              </a:ext>
            </a:extLst>
          </p:cNvPr>
          <p:cNvSpPr txBox="1"/>
          <p:nvPr/>
        </p:nvSpPr>
        <p:spPr>
          <a:xfrm>
            <a:off x="4273914" y="4654222"/>
            <a:ext cx="1636295" cy="307777"/>
          </a:xfrm>
          <a:prstGeom prst="rect">
            <a:avLst/>
          </a:prstGeom>
          <a:noFill/>
        </p:spPr>
        <p:txBody>
          <a:bodyPr wrap="square" rtlCol="0">
            <a:spAutoFit/>
          </a:bodyPr>
          <a:lstStyle/>
          <a:p>
            <a:r>
              <a:rPr lang="en-US" sz="1400" i="1" dirty="0">
                <a:solidFill>
                  <a:schemeClr val="tx2">
                    <a:lumMod val="60000"/>
                    <a:lumOff val="40000"/>
                  </a:schemeClr>
                </a:solidFill>
                <a:latin typeface="Meiryo" panose="020B0604030504040204" pitchFamily="34" charset="-128"/>
                <a:ea typeface="Meiryo" panose="020B0604030504040204" pitchFamily="34" charset="-128"/>
              </a:rPr>
              <a:t>&lt;Group 8 &gt;</a:t>
            </a:r>
          </a:p>
        </p:txBody>
      </p:sp>
    </p:spTree>
    <p:extLst>
      <p:ext uri="{BB962C8B-B14F-4D97-AF65-F5344CB8AC3E}">
        <p14:creationId xmlns:p14="http://schemas.microsoft.com/office/powerpoint/2010/main" val="186574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44" y="379212"/>
            <a:ext cx="5320363" cy="837080"/>
          </a:xfrm>
        </p:spPr>
        <p:txBody>
          <a:bodyPr/>
          <a:lstStyle/>
          <a:p>
            <a:r>
              <a:rPr lang="en-US" altLang="ja-JP" sz="4000" dirty="0" smtClean="0"/>
              <a:t>QFT</a:t>
            </a:r>
            <a:r>
              <a:rPr lang="ja-JP" altLang="en-US" sz="4000" dirty="0" smtClean="0">
                <a:latin typeface="Meiryo" panose="020B0604030504040204" pitchFamily="34" charset="-128"/>
                <a:ea typeface="Meiryo" panose="020B0604030504040204" pitchFamily="34" charset="-128"/>
              </a:rPr>
              <a:t>実践後</a:t>
            </a:r>
            <a:r>
              <a:rPr lang="ja-JP" altLang="en-US" sz="4000" dirty="0" smtClean="0"/>
              <a:t>の授業</a:t>
            </a:r>
            <a:endParaRPr lang="en-US" sz="4000" dirty="0"/>
          </a:p>
        </p:txBody>
      </p:sp>
      <p:sp>
        <p:nvSpPr>
          <p:cNvPr id="3" name="Content Placeholder 2"/>
          <p:cNvSpPr>
            <a:spLocks noGrp="1"/>
          </p:cNvSpPr>
          <p:nvPr>
            <p:ph idx="1"/>
          </p:nvPr>
        </p:nvSpPr>
        <p:spPr>
          <a:xfrm>
            <a:off x="493900" y="1451369"/>
            <a:ext cx="7966478" cy="5699647"/>
          </a:xfrm>
        </p:spPr>
        <p:txBody>
          <a:bodyPr>
            <a:normAutofit/>
          </a:bodyPr>
          <a:lstStyle/>
          <a:p>
            <a:pPr>
              <a:buAutoNum type="arabicParenR"/>
            </a:pPr>
            <a:r>
              <a:rPr lang="ja-JP" altLang="en-US" sz="3200" dirty="0" smtClean="0">
                <a:solidFill>
                  <a:schemeClr val="tx1"/>
                </a:solidFill>
                <a:latin typeface="Meiryo" panose="020B0604030504040204" pitchFamily="34" charset="-128"/>
                <a:ea typeface="Meiryo" panose="020B0604030504040204" pitchFamily="34" charset="-128"/>
              </a:rPr>
              <a:t>　第</a:t>
            </a:r>
            <a:r>
              <a:rPr lang="en-US" altLang="ja-JP" sz="3200" dirty="0" smtClean="0">
                <a:solidFill>
                  <a:schemeClr val="tx1"/>
                </a:solidFill>
                <a:latin typeface="Meiryo" panose="020B0604030504040204" pitchFamily="34" charset="-128"/>
                <a:ea typeface="Meiryo" panose="020B0604030504040204" pitchFamily="34" charset="-128"/>
              </a:rPr>
              <a:t>1</a:t>
            </a:r>
            <a:r>
              <a:rPr lang="ja-JP" altLang="en-US" sz="3200" dirty="0" smtClean="0">
                <a:solidFill>
                  <a:schemeClr val="tx1"/>
                </a:solidFill>
                <a:latin typeface="Meiryo" panose="020B0604030504040204" pitchFamily="34" charset="-128"/>
                <a:ea typeface="Meiryo" panose="020B0604030504040204" pitchFamily="34" charset="-128"/>
              </a:rPr>
              <a:t>回模擬選挙</a:t>
            </a:r>
            <a:endParaRPr lang="en-US" altLang="ja-JP" sz="3200" dirty="0" smtClean="0">
              <a:solidFill>
                <a:schemeClr val="tx1"/>
              </a:solidFill>
              <a:latin typeface="Meiryo" panose="020B0604030504040204" pitchFamily="34" charset="-128"/>
              <a:ea typeface="Meiryo" panose="020B0604030504040204" pitchFamily="34" charset="-128"/>
            </a:endParaRPr>
          </a:p>
          <a:p>
            <a:pPr>
              <a:buAutoNum type="arabicParenR"/>
            </a:pPr>
            <a:r>
              <a:rPr lang="ja-JP" altLang="en-US" sz="3200" dirty="0" smtClean="0">
                <a:solidFill>
                  <a:schemeClr val="tx1"/>
                </a:solidFill>
                <a:latin typeface="Meiryo" panose="020B0604030504040204" pitchFamily="34" charset="-128"/>
                <a:ea typeface="Meiryo" panose="020B0604030504040204" pitchFamily="34" charset="-128"/>
              </a:rPr>
              <a:t>　異なる</a:t>
            </a:r>
            <a:r>
              <a:rPr lang="ja-JP" altLang="en-US" sz="3200" dirty="0">
                <a:solidFill>
                  <a:schemeClr val="tx1"/>
                </a:solidFill>
                <a:latin typeface="Meiryo" panose="020B0604030504040204" pitchFamily="34" charset="-128"/>
                <a:ea typeface="Meiryo" panose="020B0604030504040204" pitchFamily="34" charset="-128"/>
              </a:rPr>
              <a:t>立場の人の要望について</a:t>
            </a:r>
            <a:r>
              <a:rPr lang="ja-JP" altLang="en-US" sz="3200" dirty="0" smtClean="0">
                <a:solidFill>
                  <a:schemeClr val="tx1"/>
                </a:solidFill>
                <a:latin typeface="Meiryo" panose="020B0604030504040204" pitchFamily="34" charset="-128"/>
                <a:ea typeface="Meiryo" panose="020B0604030504040204" pitchFamily="34" charset="-128"/>
              </a:rPr>
              <a:t>考察</a:t>
            </a:r>
            <a:r>
              <a:rPr lang="ja-JP" altLang="en-US" sz="3200" dirty="0">
                <a:solidFill>
                  <a:schemeClr val="tx1"/>
                </a:solidFill>
                <a:latin typeface="Meiryo" panose="020B0604030504040204" pitchFamily="34" charset="-128"/>
                <a:ea typeface="Meiryo" panose="020B0604030504040204" pitchFamily="34" charset="-128"/>
              </a:rPr>
              <a:t>：</a:t>
            </a:r>
            <a:r>
              <a:rPr lang="ja-JP" altLang="en-US" sz="3200" dirty="0" smtClean="0">
                <a:solidFill>
                  <a:schemeClr val="tx1"/>
                </a:solidFill>
                <a:latin typeface="Meiryo" panose="020B0604030504040204" pitchFamily="34" charset="-128"/>
                <a:ea typeface="Meiryo" panose="020B0604030504040204" pitchFamily="34" charset="-128"/>
              </a:rPr>
              <a:t>年代別になってそれぞれの年代の立場で考える</a:t>
            </a:r>
            <a:endParaRPr lang="en-US" altLang="ja-JP" sz="3200" dirty="0" smtClean="0">
              <a:solidFill>
                <a:schemeClr val="tx1"/>
              </a:solidFill>
              <a:latin typeface="Meiryo" panose="020B0604030504040204" pitchFamily="34" charset="-128"/>
              <a:ea typeface="Meiryo" panose="020B0604030504040204" pitchFamily="34" charset="-128"/>
            </a:endParaRPr>
          </a:p>
          <a:p>
            <a:pPr>
              <a:buAutoNum type="arabicParenR"/>
            </a:pPr>
            <a:r>
              <a:rPr lang="ja-JP" altLang="en-US" sz="3200" dirty="0" smtClean="0">
                <a:solidFill>
                  <a:schemeClr val="tx1"/>
                </a:solidFill>
                <a:latin typeface="Meiryo" panose="020B0604030504040204" pitchFamily="34" charset="-128"/>
                <a:ea typeface="Meiryo" panose="020B0604030504040204" pitchFamily="34" charset="-128"/>
              </a:rPr>
              <a:t>　第</a:t>
            </a:r>
            <a:r>
              <a:rPr lang="en-US" altLang="ja-JP" sz="3200" dirty="0" smtClean="0">
                <a:solidFill>
                  <a:schemeClr val="tx1"/>
                </a:solidFill>
                <a:latin typeface="Meiryo" panose="020B0604030504040204" pitchFamily="34" charset="-128"/>
                <a:ea typeface="Meiryo" panose="020B0604030504040204" pitchFamily="34" charset="-128"/>
              </a:rPr>
              <a:t>2</a:t>
            </a:r>
            <a:r>
              <a:rPr lang="ja-JP" altLang="en-US" sz="3200" dirty="0" smtClean="0">
                <a:solidFill>
                  <a:schemeClr val="tx1"/>
                </a:solidFill>
                <a:latin typeface="Meiryo" panose="020B0604030504040204" pitchFamily="34" charset="-128"/>
                <a:ea typeface="Meiryo" panose="020B0604030504040204" pitchFamily="34" charset="-128"/>
              </a:rPr>
              <a:t>回模擬選挙</a:t>
            </a:r>
            <a:endParaRPr lang="en-US" altLang="ja-JP" sz="3200" dirty="0" smtClean="0">
              <a:solidFill>
                <a:schemeClr val="tx1"/>
              </a:solidFill>
              <a:latin typeface="Meiryo" panose="020B0604030504040204" pitchFamily="34" charset="-128"/>
              <a:ea typeface="Meiryo" panose="020B0604030504040204" pitchFamily="34" charset="-128"/>
            </a:endParaRPr>
          </a:p>
          <a:p>
            <a:pPr>
              <a:buAutoNum type="arabicParenR"/>
            </a:pPr>
            <a:r>
              <a:rPr lang="ja-JP" altLang="en-US" sz="3200" dirty="0">
                <a:solidFill>
                  <a:schemeClr val="tx1"/>
                </a:solidFill>
                <a:latin typeface="Meiryo" panose="020B0604030504040204" pitchFamily="34" charset="-128"/>
                <a:ea typeface="Meiryo" panose="020B0604030504040204" pitchFamily="34" charset="-128"/>
              </a:rPr>
              <a:t>「時間の中の</a:t>
            </a:r>
            <a:r>
              <a:rPr lang="en-US" altLang="ja-JP" sz="3200" dirty="0">
                <a:solidFill>
                  <a:schemeClr val="tx1"/>
                </a:solidFill>
                <a:latin typeface="Meiryo" panose="020B0604030504040204" pitchFamily="34" charset="-128"/>
                <a:ea typeface="Meiryo" panose="020B0604030504040204" pitchFamily="34" charset="-128"/>
              </a:rPr>
              <a:t>『</a:t>
            </a:r>
            <a:r>
              <a:rPr lang="ja-JP" altLang="en-US" sz="3200" dirty="0">
                <a:solidFill>
                  <a:schemeClr val="tx1"/>
                </a:solidFill>
                <a:latin typeface="Meiryo" panose="020B0604030504040204" pitchFamily="34" charset="-128"/>
                <a:ea typeface="Meiryo" panose="020B0604030504040204" pitchFamily="34" charset="-128"/>
              </a:rPr>
              <a:t>主権者</a:t>
            </a:r>
            <a:r>
              <a:rPr lang="en-US" altLang="ja-JP" sz="3200" dirty="0">
                <a:solidFill>
                  <a:schemeClr val="tx1"/>
                </a:solidFill>
                <a:latin typeface="Meiryo" panose="020B0604030504040204" pitchFamily="34" charset="-128"/>
                <a:ea typeface="Meiryo" panose="020B0604030504040204" pitchFamily="34" charset="-128"/>
              </a:rPr>
              <a:t>』</a:t>
            </a:r>
            <a:r>
              <a:rPr lang="ja-JP" altLang="en-US" sz="3200" dirty="0">
                <a:solidFill>
                  <a:schemeClr val="tx1"/>
                </a:solidFill>
                <a:latin typeface="Meiryo" panose="020B0604030504040204" pitchFamily="34" charset="-128"/>
                <a:ea typeface="Meiryo" panose="020B0604030504040204" pitchFamily="34" charset="-128"/>
              </a:rPr>
              <a:t>」に</a:t>
            </a:r>
            <a:r>
              <a:rPr lang="ja-JP" altLang="en-US" sz="3200" dirty="0" smtClean="0">
                <a:solidFill>
                  <a:schemeClr val="tx1"/>
                </a:solidFill>
                <a:latin typeface="Meiryo" panose="020B0604030504040204" pitchFamily="34" charset="-128"/>
                <a:ea typeface="Meiryo" panose="020B0604030504040204" pitchFamily="34" charset="-128"/>
              </a:rPr>
              <a:t>ついて講義</a:t>
            </a:r>
            <a:endParaRPr lang="en-US" altLang="ja-JP" sz="3200" dirty="0" smtClean="0">
              <a:solidFill>
                <a:schemeClr val="tx1"/>
              </a:solidFill>
              <a:latin typeface="Meiryo" panose="020B0604030504040204" pitchFamily="34" charset="-128"/>
              <a:ea typeface="Meiryo" panose="020B0604030504040204" pitchFamily="34" charset="-128"/>
            </a:endParaRPr>
          </a:p>
          <a:p>
            <a:pPr>
              <a:buFont typeface="Wingdings" pitchFamily="2" charset="2"/>
              <a:buAutoNum type="arabicParenR"/>
            </a:pPr>
            <a:r>
              <a:rPr lang="ja-JP" altLang="en-US" sz="3200" dirty="0" smtClean="0">
                <a:solidFill>
                  <a:schemeClr val="tx1"/>
                </a:solidFill>
                <a:latin typeface="Meiryo" panose="020B0604030504040204" pitchFamily="34" charset="-128"/>
                <a:ea typeface="Meiryo" panose="020B0604030504040204" pitchFamily="34" charset="-128"/>
              </a:rPr>
              <a:t>　全体振り返り</a:t>
            </a:r>
            <a:r>
              <a:rPr lang="en-US" altLang="ja-JP" sz="3200" dirty="0" smtClean="0">
                <a:solidFill>
                  <a:schemeClr val="tx1"/>
                </a:solidFill>
                <a:latin typeface="Meiryo" panose="020B0604030504040204" pitchFamily="34" charset="-128"/>
                <a:ea typeface="Meiryo" panose="020B0604030504040204" pitchFamily="34" charset="-128"/>
              </a:rPr>
              <a:t>- </a:t>
            </a:r>
            <a:r>
              <a:rPr lang="ja-JP" altLang="en-US" sz="3200" dirty="0" smtClean="0">
                <a:solidFill>
                  <a:schemeClr val="tx1"/>
                </a:solidFill>
                <a:latin typeface="Meiryo" panose="020B0604030504040204" pitchFamily="34" charset="-128"/>
                <a:ea typeface="Meiryo" panose="020B0604030504040204" pitchFamily="34" charset="-128"/>
              </a:rPr>
              <a:t>優先順位の高い問いに答える</a:t>
            </a:r>
            <a:endParaRPr lang="en-US" sz="3200" dirty="0">
              <a:solidFill>
                <a:schemeClr val="tx1"/>
              </a:solidFill>
              <a:latin typeface="Meiryo" panose="020B0604030504040204" pitchFamily="34" charset="-128"/>
              <a:ea typeface="Meiryo" panose="020B0604030504040204" pitchFamily="34" charset="-128"/>
            </a:endParaRPr>
          </a:p>
          <a:p>
            <a:pPr>
              <a:buAutoNum type="arabicParenR"/>
            </a:pPr>
            <a:endParaRPr lang="en-US" altLang="ja-JP" b="1" dirty="0" smtClean="0"/>
          </a:p>
          <a:p>
            <a:pPr marL="457200" lvl="2" indent="0">
              <a:buNone/>
            </a:pPr>
            <a:endParaRPr lang="en-US" altLang="ja-JP" sz="1950" dirty="0">
              <a:solidFill>
                <a:schemeClr val="tx1"/>
              </a:solidFill>
            </a:endParaRPr>
          </a:p>
          <a:p>
            <a:pPr lvl="2">
              <a:buFont typeface="Courier New" panose="02070309020205020404" pitchFamily="49" charset="0"/>
              <a:buChar char="o"/>
            </a:pPr>
            <a:endParaRPr lang="en-US" altLang="ja-JP" sz="1950" dirty="0">
              <a:solidFill>
                <a:schemeClr val="tx1"/>
              </a:solidFill>
            </a:endParaRPr>
          </a:p>
          <a:p>
            <a:pPr marL="171450" lvl="1" indent="0">
              <a:buNone/>
            </a:pPr>
            <a:endParaRPr lang="en-US" altLang="ja-JP" sz="1950" dirty="0">
              <a:solidFill>
                <a:schemeClr val="tx1"/>
              </a:solidFill>
            </a:endParaRPr>
          </a:p>
          <a:p>
            <a:pPr marL="171450" lvl="1" indent="0">
              <a:buNone/>
            </a:pPr>
            <a:endParaRPr lang="en-US" altLang="ja-JP" sz="1950" dirty="0">
              <a:solidFill>
                <a:schemeClr val="tx1"/>
              </a:solidFill>
            </a:endParaRPr>
          </a:p>
        </p:txBody>
      </p:sp>
    </p:spTree>
    <p:extLst>
      <p:ext uri="{BB962C8B-B14F-4D97-AF65-F5344CB8AC3E}">
        <p14:creationId xmlns:p14="http://schemas.microsoft.com/office/powerpoint/2010/main" val="588730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1.6|10.3|16.9|15.8"/>
</p:tagLst>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2.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Columbia - Intro (Final)</Template>
  <TotalTime>20585</TotalTime>
  <Words>3460</Words>
  <Application>Microsoft Office PowerPoint</Application>
  <PresentationFormat>画面に合わせる (4:3)</PresentationFormat>
  <Paragraphs>484</Paragraphs>
  <Slides>63</Slides>
  <Notes>34</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63</vt:i4>
      </vt:variant>
    </vt:vector>
  </HeadingPairs>
  <TitlesOfParts>
    <vt:vector size="79" baseType="lpstr">
      <vt:lpstr>DIN Next Rounded LT Pro</vt:lpstr>
      <vt:lpstr>Gill Sans</vt:lpstr>
      <vt:lpstr>Meiryo</vt:lpstr>
      <vt:lpstr>ＭＳ ゴシック</vt:lpstr>
      <vt:lpstr>MS PGothic</vt:lpstr>
      <vt:lpstr>MS PGothic</vt:lpstr>
      <vt:lpstr>Noto Sans Symbols</vt:lpstr>
      <vt:lpstr>Arial</vt:lpstr>
      <vt:lpstr>Calibri</vt:lpstr>
      <vt:lpstr>Courier New</vt:lpstr>
      <vt:lpstr>Rockwell</vt:lpstr>
      <vt:lpstr>Times New Roman</vt:lpstr>
      <vt:lpstr>Wingdings</vt:lpstr>
      <vt:lpstr>Advantage</vt:lpstr>
      <vt:lpstr>1_Advantage</vt:lpstr>
      <vt:lpstr>2_Advantage</vt:lpstr>
      <vt:lpstr>日本の実践例</vt:lpstr>
      <vt:lpstr> 中学２年生　理科</vt:lpstr>
      <vt:lpstr>PowerPoint プレゼンテーション</vt:lpstr>
      <vt:lpstr>生徒の質問（抜粋）</vt:lpstr>
      <vt:lpstr>PowerPoint プレゼンテーション</vt:lpstr>
      <vt:lpstr> 高校３年生　政治経済</vt:lpstr>
      <vt:lpstr>PowerPoint プレゼンテーション</vt:lpstr>
      <vt:lpstr>優先順位の高い問い</vt:lpstr>
      <vt:lpstr>QFT実践後の授業</vt:lpstr>
      <vt:lpstr> 全体の振り返り</vt:lpstr>
      <vt:lpstr>Ⅰ: QFTイントロダクション</vt:lpstr>
      <vt:lpstr>教室からー子どもの声</vt:lpstr>
      <vt:lpstr>教室からー先生の声</vt:lpstr>
      <vt:lpstr>自ら問いを立てることで学ぶ力を高める </vt:lpstr>
      <vt:lpstr>PowerPoint プレゼンテーション</vt:lpstr>
      <vt:lpstr>AI 時代に</vt:lpstr>
      <vt:lpstr>PowerPoint プレゼンテーション</vt:lpstr>
      <vt:lpstr>本日の予定</vt:lpstr>
      <vt:lpstr>QFTを一枚にまとめると…</vt:lpstr>
      <vt:lpstr>Ⅲ. QFTを実践するにあたって</vt:lpstr>
      <vt:lpstr>ファシリテーションの４原則</vt:lpstr>
      <vt:lpstr>Ⅲ. QFTを実践するにあたって</vt:lpstr>
      <vt:lpstr>レッスンプラン・ワークブック</vt:lpstr>
      <vt:lpstr>Depending on your Teaching Purpose </vt:lpstr>
      <vt:lpstr> Qをどう使うか</vt:lpstr>
      <vt:lpstr>Ⅲ. QFTを実践するにあたって</vt:lpstr>
      <vt:lpstr>Question Focus (QFocus): A focus or prompt for student questions</vt:lpstr>
      <vt:lpstr>Question Focusをデザインする </vt:lpstr>
      <vt:lpstr>Initial Question Focus:</vt:lpstr>
      <vt:lpstr>Revised Question Focus:</vt:lpstr>
      <vt:lpstr>はじめの Question Focus:  “人、動物、友達”</vt:lpstr>
      <vt:lpstr>Revising the Question Focus</vt:lpstr>
      <vt:lpstr>最初の Question Focusデザインプロセス</vt:lpstr>
      <vt:lpstr>Ⅲ. QFTを実践するにあたって</vt:lpstr>
      <vt:lpstr>優先順位付けの指示</vt:lpstr>
      <vt:lpstr>優先順位付けの指示</vt:lpstr>
      <vt:lpstr>優先順位付けの指示を変える</vt:lpstr>
      <vt:lpstr>Ⅲ. QFTを実践する</vt:lpstr>
      <vt:lpstr>振り返りのための問いの例</vt:lpstr>
      <vt:lpstr>本日の予定</vt:lpstr>
      <vt:lpstr>Ⅳ: 今後に向けて</vt:lpstr>
      <vt:lpstr>Qをだす</vt:lpstr>
      <vt:lpstr>PowerPoint プレゼンテーション</vt:lpstr>
      <vt:lpstr>QFTを実践するうえで、まだ知りたいこと室では、子どもが自ら問いを立て、学んでいる</vt:lpstr>
      <vt:lpstr>クローズド・クエスチョンとオープン・クエスチョンに分類する</vt:lpstr>
      <vt:lpstr>転換する</vt:lpstr>
      <vt:lpstr>優先順位をつける</vt:lpstr>
      <vt:lpstr>共有する</vt:lpstr>
      <vt:lpstr>振り返る </vt:lpstr>
      <vt:lpstr>Ⅳ: 今後に向けて</vt:lpstr>
      <vt:lpstr>So, where do we go from here?</vt:lpstr>
      <vt:lpstr>「たった一つを変えるだけ」のブッククラブ</vt:lpstr>
      <vt:lpstr>学校、学区で教員研修でのワークショップ </vt:lpstr>
      <vt:lpstr>解説のビデオを作成、公開   ‘[‘;//</vt:lpstr>
      <vt:lpstr>QFTの事例をTweet</vt:lpstr>
      <vt:lpstr>教室での実践：And continuing to do innovative, creative work with students  </vt:lpstr>
      <vt:lpstr>    …双方向</vt:lpstr>
      <vt:lpstr>A Growing Community of Practice</vt:lpstr>
      <vt:lpstr>PowerPoint プレゼンテーション</vt:lpstr>
      <vt:lpstr>PowerPoint プレゼンテーション</vt:lpstr>
      <vt:lpstr>Access simple and powerful resources to teach students how to ask questions: www.rightquestion.org</vt:lpstr>
      <vt:lpstr>Ⅳ: 今後に向けて</vt:lpstr>
      <vt:lpstr>Democracy</vt:lpstr>
    </vt:vector>
  </TitlesOfParts>
  <Company>Right Question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Rothstein</dc:creator>
  <cp:lastModifiedBy>Tomo O</cp:lastModifiedBy>
  <cp:revision>348</cp:revision>
  <cp:lastPrinted>2018-08-01T17:44:47Z</cp:lastPrinted>
  <dcterms:created xsi:type="dcterms:W3CDTF">2017-09-01T19:27:10Z</dcterms:created>
  <dcterms:modified xsi:type="dcterms:W3CDTF">2018-11-09T13:40:50Z</dcterms:modified>
</cp:coreProperties>
</file>